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media/image30.jpg" ContentType="image/jpg"/>
  <Override PartName="/ppt/media/image33.jpg" ContentType="image/jpg"/>
  <Override PartName="/ppt/media/image34.jpg" ContentType="image/jpg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440" r:id="rId2"/>
    <p:sldId id="256" r:id="rId3"/>
    <p:sldId id="432" r:id="rId4"/>
    <p:sldId id="431" r:id="rId5"/>
    <p:sldId id="439" r:id="rId6"/>
    <p:sldId id="436" r:id="rId7"/>
    <p:sldId id="441" r:id="rId8"/>
    <p:sldId id="433" r:id="rId9"/>
    <p:sldId id="403" r:id="rId10"/>
    <p:sldId id="434" r:id="rId11"/>
    <p:sldId id="404" r:id="rId12"/>
    <p:sldId id="406" r:id="rId13"/>
    <p:sldId id="407" r:id="rId14"/>
    <p:sldId id="408" r:id="rId15"/>
    <p:sldId id="409" r:id="rId16"/>
    <p:sldId id="410" r:id="rId17"/>
    <p:sldId id="411" r:id="rId18"/>
    <p:sldId id="413" r:id="rId19"/>
    <p:sldId id="417" r:id="rId20"/>
    <p:sldId id="418" r:id="rId21"/>
    <p:sldId id="415" r:id="rId22"/>
    <p:sldId id="416" r:id="rId23"/>
    <p:sldId id="425" r:id="rId24"/>
    <p:sldId id="402" r:id="rId25"/>
    <p:sldId id="437" r:id="rId26"/>
    <p:sldId id="428" r:id="rId27"/>
    <p:sldId id="430" r:id="rId28"/>
    <p:sldId id="401" r:id="rId29"/>
  </p:sldIdLst>
  <p:sldSz cx="10058400" cy="7543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vonCannon" initials="Sv" lastIdx="4" clrIdx="0">
    <p:extLst>
      <p:ext uri="{19B8F6BF-5375-455C-9EA6-DF929625EA0E}">
        <p15:presenceInfo xmlns:p15="http://schemas.microsoft.com/office/powerpoint/2012/main" userId="S-1-5-21-4001449533-1968899063-1430942491-36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8"/>
    <a:srgbClr val="EB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93"/>
  </p:normalViewPr>
  <p:slideViewPr>
    <p:cSldViewPr snapToGrid="0" snapToObjects="1">
      <p:cViewPr varScale="1">
        <p:scale>
          <a:sx n="83" d="100"/>
          <a:sy n="83" d="100"/>
        </p:scale>
        <p:origin x="690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6T07:39:05.627" idx="1">
    <p:pos x="10" y="10"/>
    <p:text>JEFF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6T07:39:25.026" idx="2">
    <p:pos x="6140" y="-8"/>
    <p:text>JEFF</p:text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8D4E2-4FEE-40C6-9B6E-86D5544D79FA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6E350-D42C-4D83-B8D5-03CB4CF22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6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6E350-D42C-4D83-B8D5-03CB4CF226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Increased sales/property</a:t>
            </a:r>
            <a:r>
              <a:rPr lang="en-US" baseline="0" dirty="0"/>
              <a:t> tax revenues. Attracting desired business that improve the quality of life. Create jobs for the community. </a:t>
            </a:r>
          </a:p>
          <a:p>
            <a:r>
              <a:rPr lang="en-US" baseline="0" dirty="0"/>
              <a:t>Transition: The process we take to achieve these results is: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A11F0-2748-485E-91CD-3CBFC808E1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1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D39F-E4D2-4014-86D9-2EF75139EC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6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D39F-E4D2-4014-86D9-2EF75139EC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FOMO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6E350-D42C-4D83-B8D5-03CB4CF226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2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2016, Americans spent more money dining out than they did purchasing in groceries.  Trend continues.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6E350-D42C-4D83-B8D5-03CB4CF226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4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34599"/>
            <a:ext cx="8549640" cy="262636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962242"/>
            <a:ext cx="7543800" cy="1821338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880713"/>
            <a:ext cx="8675370" cy="3138011"/>
          </a:xfrm>
        </p:spPr>
        <p:txBody>
          <a:bodyPr anchor="b"/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048411"/>
            <a:ext cx="8675370" cy="1650206"/>
          </a:xfrm>
        </p:spPr>
        <p:txBody>
          <a:bodyPr/>
          <a:lstStyle>
            <a:lvl1pPr marL="0" indent="0" algn="ctr">
              <a:buNone/>
              <a:defRPr sz="2640">
                <a:solidFill>
                  <a:schemeClr val="accent2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0058400" cy="504841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512306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01639"/>
            <a:ext cx="3866630" cy="145811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08187"/>
            <a:ext cx="3866630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0255" y="2008187"/>
            <a:ext cx="3866630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500688" y="401638"/>
            <a:ext cx="3865562" cy="1458912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77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32317" y="0"/>
            <a:ext cx="5026082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01639"/>
            <a:ext cx="3963612" cy="14581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08187"/>
            <a:ext cx="3963612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641" y="2008187"/>
            <a:ext cx="4020243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77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02920"/>
            <a:ext cx="2261830" cy="1547553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08616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263141"/>
            <a:ext cx="2261830" cy="3686186"/>
          </a:xfrm>
        </p:spPr>
        <p:txBody>
          <a:bodyPr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3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062133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745" y="502920"/>
            <a:ext cx="2261830" cy="1547553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2" y="81549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745" y="2263141"/>
            <a:ext cx="2261830" cy="3686186"/>
          </a:xfrm>
        </p:spPr>
        <p:txBody>
          <a:bodyPr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21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014" y="194258"/>
            <a:ext cx="2846665" cy="1547553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712" y="108616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515" y="2286639"/>
            <a:ext cx="3457574" cy="4160517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91515" y="0"/>
            <a:ext cx="3457574" cy="174180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57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10" y="5846071"/>
            <a:ext cx="2261830" cy="1547553"/>
          </a:xfrm>
        </p:spPr>
        <p:txBody>
          <a:bodyPr anchor="b"/>
          <a:lstStyle>
            <a:lvl1pPr algn="ctr"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535" y="1086169"/>
            <a:ext cx="4523660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1560" y="1086169"/>
            <a:ext cx="3505200" cy="392104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91515" y="5846071"/>
            <a:ext cx="3457574" cy="174180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3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850" y="598966"/>
            <a:ext cx="3093676" cy="1458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850" y="2205514"/>
            <a:ext cx="3093676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706" y="2205513"/>
            <a:ext cx="4890179" cy="4589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476706" y="550862"/>
            <a:ext cx="4889500" cy="1457325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63" y="6233370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4"/>
              </a:gs>
            </a:gsLst>
            <a:lin ang="9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63" y="6233370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79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744075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4"/>
              </a:gs>
            </a:gsLst>
            <a:lin ang="9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63" y="6233371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62133" y="0"/>
            <a:ext cx="3996267" cy="760735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4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745" y="502920"/>
            <a:ext cx="2261830" cy="1547553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2" y="81549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745" y="2263141"/>
            <a:ext cx="2261830" cy="3686186"/>
          </a:xfrm>
        </p:spPr>
        <p:txBody>
          <a:bodyPr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63" y="6284169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9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7000">
                <a:schemeClr val="accent5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90" y="568935"/>
            <a:ext cx="3093676" cy="1458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190" y="2175483"/>
            <a:ext cx="3093676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706" y="2175483"/>
            <a:ext cx="4890179" cy="461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476706" y="568324"/>
            <a:ext cx="4889500" cy="14398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47928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0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7000">
                <a:schemeClr val="accent5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47928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54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62133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7000">
                <a:schemeClr val="accent5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3688" y="691525"/>
            <a:ext cx="2701887" cy="1358948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2" y="81549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6555" y="2285999"/>
            <a:ext cx="2639020" cy="3663327"/>
          </a:xfrm>
        </p:spPr>
        <p:txBody>
          <a:bodyPr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47928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8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7000">
                <a:schemeClr val="accent6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86" y="559761"/>
            <a:ext cx="3093676" cy="1458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686" y="2166309"/>
            <a:ext cx="3093676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706" y="2166309"/>
            <a:ext cx="4890179" cy="462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476706" y="495782"/>
            <a:ext cx="4889500" cy="1473200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33372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21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7000">
                <a:schemeClr val="accent6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33372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6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121188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7000">
                <a:schemeClr val="accent6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555" y="730080"/>
            <a:ext cx="2639020" cy="1547553"/>
          </a:xfrm>
        </p:spPr>
        <p:txBody>
          <a:bodyPr anchor="b"/>
          <a:lstStyle>
            <a:lvl1pPr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2" y="815499"/>
            <a:ext cx="5092065" cy="536098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6555" y="2490301"/>
            <a:ext cx="2639020" cy="3686186"/>
          </a:xfrm>
        </p:spPr>
        <p:txBody>
          <a:bodyPr/>
          <a:lstStyle>
            <a:lvl1pPr marL="0" indent="0">
              <a:buNone/>
              <a:defRPr sz="1760">
                <a:solidFill>
                  <a:schemeClr val="bg1"/>
                </a:solidFill>
              </a:defRPr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6233372"/>
            <a:ext cx="1109472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26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996267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850" y="598966"/>
            <a:ext cx="3093676" cy="1458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850" y="2205514"/>
            <a:ext cx="3093676" cy="47864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706" y="2205037"/>
            <a:ext cx="4890179" cy="4589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476750" y="598488"/>
            <a:ext cx="4889500" cy="1606550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76" y="6250305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6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6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76" y="6250305"/>
            <a:ext cx="1106424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33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7237624"/>
            <a:ext cx="10058400" cy="306176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134"/>
            <a:endParaRPr lang="en-US" sz="1922" b="0" i="0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54553" y="7239954"/>
            <a:ext cx="303848" cy="3038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134"/>
            <a:endParaRPr lang="en-US" sz="1922" b="0" i="0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58400" cy="10058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134"/>
            <a:endParaRPr lang="en-US" sz="1922" b="0" i="0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332" y="0"/>
            <a:ext cx="8425074" cy="100584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562" b="0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06422" y="1387688"/>
            <a:ext cx="2511108" cy="2244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626"/>
              </a:lnSpc>
              <a:spcBef>
                <a:spcPts val="0"/>
              </a:spcBef>
              <a:buNone/>
              <a:defRPr sz="1922" b="0" i="0" baseline="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84125" y="1387688"/>
            <a:ext cx="2511108" cy="5424435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964"/>
              </a:lnSpc>
              <a:buNone/>
              <a:defRPr sz="1281" b="0" i="0" baseline="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65320" y="1387688"/>
            <a:ext cx="2511108" cy="54244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964"/>
              </a:lnSpc>
              <a:buNone/>
              <a:defRPr sz="1281" b="0" i="0" baseline="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006422" y="4125233"/>
            <a:ext cx="2523332" cy="286385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964"/>
              </a:lnSpc>
              <a:spcBef>
                <a:spcPts val="0"/>
              </a:spcBef>
              <a:buNone/>
              <a:defRPr sz="1281" b="0" i="0">
                <a:latin typeface="Tahoma" charset="0"/>
                <a:ea typeface="Tahoma" charset="0"/>
                <a:cs typeface="Tahoma" charset="0"/>
              </a:defRPr>
            </a:lvl1pPr>
            <a:lvl2pPr marL="488134" indent="0" algn="l">
              <a:buNone/>
              <a:defRPr sz="1281" b="0" i="0">
                <a:latin typeface="TradeGothic LT Light"/>
                <a:cs typeface="TradeGothic LT Light"/>
              </a:defRPr>
            </a:lvl2pPr>
            <a:lvl3pPr marL="976268" indent="0" algn="l">
              <a:buNone/>
              <a:defRPr sz="1281" b="0" i="0">
                <a:latin typeface="TradeGothic LT Light"/>
                <a:cs typeface="TradeGothic LT Light"/>
              </a:defRPr>
            </a:lvl3pPr>
            <a:lvl4pPr marL="1464402" indent="0" algn="l">
              <a:buNone/>
              <a:defRPr sz="1281" b="0" i="0">
                <a:latin typeface="TradeGothic LT Light"/>
                <a:cs typeface="TradeGothic LT Light"/>
              </a:defRPr>
            </a:lvl4pPr>
            <a:lvl5pPr marL="1952537" indent="0" algn="l">
              <a:buNone/>
              <a:defRPr sz="1281" b="0" i="0">
                <a:latin typeface="TradeGothic LT Light"/>
                <a:cs typeface="TradeGothic L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9760378" y="7237624"/>
            <a:ext cx="288709" cy="303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bg1"/>
                </a:solidFill>
                <a:latin typeface="Trade Gothic LT Bold No. 2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3AA947-ED16-C448-99CA-246491AC4253}" type="slidenum">
              <a:rPr lang="en-US" sz="1068" b="0" i="0" smtClean="0">
                <a:solidFill>
                  <a:prstClr val="white"/>
                </a:solidFill>
                <a:latin typeface="Tahoma" charset="0"/>
                <a:ea typeface="Tahoma" charset="0"/>
                <a:cs typeface="Tahoma" charset="0"/>
              </a:rPr>
              <a:pPr/>
              <a:t>‹#›</a:t>
            </a:fld>
            <a:endParaRPr lang="en-US" sz="1068" b="0" i="0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Twitter: @BeasleyLacy    lacy@retailstrategies.com   </a:t>
            </a:r>
          </a:p>
        </p:txBody>
      </p:sp>
    </p:spTree>
    <p:extLst>
      <p:ext uri="{BB962C8B-B14F-4D97-AF65-F5344CB8AC3E}">
        <p14:creationId xmlns:p14="http://schemas.microsoft.com/office/powerpoint/2010/main" val="348593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14325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E18D6-B406-4BCE-BCF1-2519FF929A6D}"/>
              </a:ext>
            </a:extLst>
          </p:cNvPr>
          <p:cNvSpPr/>
          <p:nvPr userDrawn="1"/>
        </p:nvSpPr>
        <p:spPr>
          <a:xfrm>
            <a:off x="314325" y="0"/>
            <a:ext cx="9744075" cy="754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0058400" cy="7543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8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2766934"/>
            <a:ext cx="8675370" cy="14581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B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880713"/>
            <a:ext cx="8675370" cy="3138011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048411"/>
            <a:ext cx="8675370" cy="1650206"/>
          </a:xfrm>
        </p:spPr>
        <p:txBody>
          <a:bodyPr/>
          <a:lstStyle>
            <a:lvl1pPr marL="0" indent="0" algn="ctr">
              <a:buNone/>
              <a:defRPr sz="2640">
                <a:solidFill>
                  <a:schemeClr val="accent2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1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880713"/>
            <a:ext cx="8675370" cy="3138011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048411"/>
            <a:ext cx="8675370" cy="1650206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004068"/>
            <a:ext cx="10058400" cy="55705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6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3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01639"/>
            <a:ext cx="8675370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08187"/>
            <a:ext cx="8675370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6991986"/>
            <a:ext cx="226314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52D84-8ED3-0B44-8E40-6DD0402C79CE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6991986"/>
            <a:ext cx="339471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6991986"/>
            <a:ext cx="226314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20059-9DB7-694D-B073-5C5807803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  <p:sldLayoutId id="2147483716" r:id="rId4"/>
    <p:sldLayoutId id="2147483684" r:id="rId5"/>
    <p:sldLayoutId id="2147483685" r:id="rId6"/>
    <p:sldLayoutId id="2147483686" r:id="rId7"/>
    <p:sldLayoutId id="2147483675" r:id="rId8"/>
    <p:sldLayoutId id="2147483690" r:id="rId9"/>
    <p:sldLayoutId id="2147483693" r:id="rId10"/>
    <p:sldLayoutId id="2147483676" r:id="rId11"/>
    <p:sldLayoutId id="2147483687" r:id="rId12"/>
    <p:sldLayoutId id="2147483688" r:id="rId13"/>
    <p:sldLayoutId id="2147483678" r:id="rId14"/>
    <p:sldLayoutId id="2147483680" r:id="rId15"/>
    <p:sldLayoutId id="2147483689" r:id="rId16"/>
    <p:sldLayoutId id="2147483691" r:id="rId17"/>
    <p:sldLayoutId id="2147483692" r:id="rId18"/>
    <p:sldLayoutId id="2147483694" r:id="rId19"/>
    <p:sldLayoutId id="2147483701" r:id="rId20"/>
    <p:sldLayoutId id="2147483705" r:id="rId21"/>
    <p:sldLayoutId id="2147483702" r:id="rId22"/>
    <p:sldLayoutId id="2147483697" r:id="rId23"/>
    <p:sldLayoutId id="2147483699" r:id="rId24"/>
    <p:sldLayoutId id="2147483703" r:id="rId25"/>
    <p:sldLayoutId id="2147483696" r:id="rId26"/>
    <p:sldLayoutId id="2147483700" r:id="rId27"/>
    <p:sldLayoutId id="2147483704" r:id="rId28"/>
    <p:sldLayoutId id="2147483695" r:id="rId29"/>
    <p:sldLayoutId id="2147483698" r:id="rId30"/>
    <p:sldLayoutId id="2147483717" r:id="rId3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None/>
        <a:defRPr sz="308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0292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64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00584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50876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1168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9F52-2FD2-4E9E-B91A-BBB04F2D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1" y="2405270"/>
            <a:ext cx="9671739" cy="3179888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FUTURE OF RETAIL: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Economic Apocalypse </a:t>
            </a:r>
            <a:br>
              <a:rPr lang="en-US" b="1" dirty="0"/>
            </a:b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or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Economic Catalyst? 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31843"/>
            <a:ext cx="10058400" cy="695740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4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6BFDB2-D0F7-4063-909F-6EACDE1E7145}"/>
              </a:ext>
            </a:extLst>
          </p:cNvPr>
          <p:cNvSpPr/>
          <p:nvPr/>
        </p:nvSpPr>
        <p:spPr>
          <a:xfrm>
            <a:off x="316753" y="0"/>
            <a:ext cx="9741647" cy="754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216869"/>
            <a:ext cx="8675370" cy="1458119"/>
          </a:xfrm>
        </p:spPr>
        <p:txBody>
          <a:bodyPr/>
          <a:lstStyle/>
          <a:p>
            <a:r>
              <a:rPr lang="en-US" dirty="0"/>
              <a:t>Debunking the Retail Apocalypse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D4D0-8A84-45F2-B665-0D5EE0F8A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63" y="1827020"/>
            <a:ext cx="2679545" cy="573400"/>
          </a:xfrm>
          <a:prstGeom prst="rect">
            <a:avLst/>
          </a:prstGeom>
        </p:spPr>
      </p:pic>
      <p:sp>
        <p:nvSpPr>
          <p:cNvPr id="14" name="Arrow: Right 13"/>
          <p:cNvSpPr/>
          <p:nvPr/>
        </p:nvSpPr>
        <p:spPr>
          <a:xfrm rot="5400000">
            <a:off x="381813" y="2016725"/>
            <a:ext cx="935579" cy="29165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2"/>
          </a:p>
        </p:txBody>
      </p:sp>
      <p:grpSp>
        <p:nvGrpSpPr>
          <p:cNvPr id="26" name="Group 25"/>
          <p:cNvGrpSpPr/>
          <p:nvPr/>
        </p:nvGrpSpPr>
        <p:grpSpPr>
          <a:xfrm>
            <a:off x="691515" y="3054350"/>
            <a:ext cx="9050132" cy="3933713"/>
            <a:chOff x="509155" y="2411326"/>
            <a:chExt cx="8476707" cy="3684469"/>
          </a:xfrm>
        </p:grpSpPr>
        <p:sp>
          <p:nvSpPr>
            <p:cNvPr id="17" name="Arrow: Right 16"/>
            <p:cNvSpPr/>
            <p:nvPr/>
          </p:nvSpPr>
          <p:spPr>
            <a:xfrm rot="16200000">
              <a:off x="219075" y="3133567"/>
              <a:ext cx="876300" cy="27317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22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640" y="2871709"/>
              <a:ext cx="2065160" cy="8365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628" y="2882562"/>
              <a:ext cx="2708712" cy="8936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068" y="4688994"/>
              <a:ext cx="1497146" cy="1406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340" y="3859116"/>
              <a:ext cx="7187138" cy="76662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0845" y="4973118"/>
              <a:ext cx="2509838" cy="906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0650" y="4877158"/>
              <a:ext cx="2545416" cy="1002524"/>
            </a:xfrm>
            <a:prstGeom prst="rect">
              <a:avLst/>
            </a:prstGeom>
          </p:spPr>
        </p:pic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509155" y="2411326"/>
              <a:ext cx="8476707" cy="0"/>
            </a:xfrm>
            <a:prstGeom prst="line">
              <a:avLst/>
            </a:prstGeom>
            <a:ln w="3810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316753" y="1379621"/>
            <a:ext cx="974164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4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2978019" y="6648580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Overstored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789272" y="1565706"/>
            <a:ext cx="9105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Since 1970, Retail Mall Space Expanded at 4x the Rate of the Population Growth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Low Interest Rates Allowed Retailers to Grow Quickly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Many Retailers Expanded Beyond Their Ability to Service Customers 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 Competition is so High that Any Hiccup Causes Problems</a:t>
            </a: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D102C3E9-95D7-485B-8885-21968FEE0BD4}"/>
              </a:ext>
            </a:extLst>
          </p:cNvPr>
          <p:cNvSpPr/>
          <p:nvPr/>
        </p:nvSpPr>
        <p:spPr>
          <a:xfrm>
            <a:off x="3066413" y="4252090"/>
            <a:ext cx="4072128" cy="215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8">
            <a:extLst>
              <a:ext uri="{FF2B5EF4-FFF2-40B4-BE49-F238E27FC236}">
                <a16:creationId xmlns:a16="http://schemas.microsoft.com/office/drawing/2014/main" id="{B2A210B1-6C2C-4E82-A190-DE80C6326CFD}"/>
              </a:ext>
            </a:extLst>
          </p:cNvPr>
          <p:cNvSpPr txBox="1"/>
          <p:nvPr/>
        </p:nvSpPr>
        <p:spPr>
          <a:xfrm>
            <a:off x="3049776" y="6501895"/>
            <a:ext cx="12966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latin typeface="Arial"/>
                <a:cs typeface="Arial"/>
              </a:rPr>
              <a:t>Source </a:t>
            </a:r>
            <a:r>
              <a:rPr sz="800" b="1" spc="-5" dirty="0">
                <a:latin typeface="Arial"/>
                <a:cs typeface="Arial"/>
              </a:rPr>
              <a:t>– </a:t>
            </a:r>
            <a:r>
              <a:rPr sz="800" b="1" spc="-15" dirty="0">
                <a:latin typeface="Arial"/>
                <a:cs typeface="Arial"/>
              </a:rPr>
              <a:t>Cowan</a:t>
            </a:r>
            <a:r>
              <a:rPr sz="800" b="1" spc="100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Research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39">
            <a:extLst>
              <a:ext uri="{FF2B5EF4-FFF2-40B4-BE49-F238E27FC236}">
                <a16:creationId xmlns:a16="http://schemas.microsoft.com/office/drawing/2014/main" id="{919A669B-9591-4D0A-B199-E22A5487E537}"/>
              </a:ext>
            </a:extLst>
          </p:cNvPr>
          <p:cNvSpPr/>
          <p:nvPr/>
        </p:nvSpPr>
        <p:spPr>
          <a:xfrm>
            <a:off x="3051331" y="6489323"/>
            <a:ext cx="3757295" cy="0"/>
          </a:xfrm>
          <a:custGeom>
            <a:avLst/>
            <a:gdLst/>
            <a:ahLst/>
            <a:cxnLst/>
            <a:rect l="l" t="t" r="r" b="b"/>
            <a:pathLst>
              <a:path w="3757295">
                <a:moveTo>
                  <a:pt x="0" y="0"/>
                </a:moveTo>
                <a:lnTo>
                  <a:pt x="3756913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43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Income &amp; Price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606392" y="1203158"/>
            <a:ext cx="92883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From 1996 – 2016 Core Consumer Goods have been Inflated by 55%</a:t>
            </a: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Significantly Higher Cost: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+200% - College Tuition and Textbooks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+125% - Childcare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+120% - 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+65% - Food and Beverage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+60% - Housing Costs</a:t>
            </a: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More Affordable: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-45% - Cellphone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-70% -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-72% -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-95% - TVs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40% of the US Population Incomes have not Kept Up with Inflation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b="1" dirty="0">
                <a:solidFill>
                  <a:schemeClr val="accent2"/>
                </a:solidFill>
                <a:latin typeface="Avenir LT" pitchFamily="2" charset="0"/>
              </a:rPr>
              <a:t>Result: </a:t>
            </a: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Consumers Cannot Keep Up with Inflation and are Shopping at Lower Cost Retailers and Less at Higher Image/Brand Stores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196B17-F429-435A-B518-45771C2F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5536" y="1699255"/>
            <a:ext cx="978380" cy="97838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CB3312B5-948A-4844-838A-14AF37968EA6}"/>
              </a:ext>
            </a:extLst>
          </p:cNvPr>
          <p:cNvSpPr txBox="1">
            <a:spLocks/>
          </p:cNvSpPr>
          <p:nvPr/>
        </p:nvSpPr>
        <p:spPr>
          <a:xfrm>
            <a:off x="6063916" y="1823969"/>
            <a:ext cx="3540398" cy="2355885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Necessities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Luxury Items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E3941801-B751-420E-AFF8-DB3C8882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07" y="3069470"/>
            <a:ext cx="864669" cy="8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F13D70-F877-4411-AB47-F71854A99828}"/>
              </a:ext>
            </a:extLst>
          </p:cNvPr>
          <p:cNvCxnSpPr/>
          <p:nvPr/>
        </p:nvCxnSpPr>
        <p:spPr>
          <a:xfrm flipV="1">
            <a:off x="9719817" y="1595146"/>
            <a:ext cx="0" cy="914400"/>
          </a:xfrm>
          <a:prstGeom prst="straightConnector1">
            <a:avLst/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014BFB-895E-48AF-BFAD-CD8E568ED10B}"/>
              </a:ext>
            </a:extLst>
          </p:cNvPr>
          <p:cNvCxnSpPr>
            <a:cxnSpLocks/>
          </p:cNvCxnSpPr>
          <p:nvPr/>
        </p:nvCxnSpPr>
        <p:spPr>
          <a:xfrm>
            <a:off x="9719817" y="3077134"/>
            <a:ext cx="0" cy="914400"/>
          </a:xfrm>
          <a:prstGeom prst="straightConnector1">
            <a:avLst/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29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Shrinking Middle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606392" y="1203158"/>
            <a:ext cx="9288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Over the last 40 Years the Middle Class has Shrunk from 61% to 50%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Upper Class has Grown by 50% in Numbers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Lower Class has Grown from 25% to 29%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Over the last 30 Years Malls were Built in Areas thought to be Middle Class</a:t>
            </a:r>
          </a:p>
          <a:p>
            <a:endParaRPr lang="en-US" dirty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209D04F1-BA0A-4494-AA23-7D158B2FB00B}"/>
              </a:ext>
            </a:extLst>
          </p:cNvPr>
          <p:cNvSpPr txBox="1"/>
          <p:nvPr/>
        </p:nvSpPr>
        <p:spPr>
          <a:xfrm>
            <a:off x="1096003" y="6528314"/>
            <a:ext cx="147193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latin typeface="Arial"/>
                <a:cs typeface="Arial"/>
              </a:rPr>
              <a:t>Source: </a:t>
            </a:r>
            <a:r>
              <a:rPr sz="800" b="1" spc="-20" dirty="0">
                <a:latin typeface="Arial"/>
                <a:cs typeface="Arial"/>
              </a:rPr>
              <a:t>Pew </a:t>
            </a:r>
            <a:r>
              <a:rPr sz="800" b="1" spc="-15" dirty="0">
                <a:latin typeface="Arial"/>
                <a:cs typeface="Arial"/>
              </a:rPr>
              <a:t>Research 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Center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E5ACAD82-3B20-4728-8B18-BECE2065EB24}"/>
              </a:ext>
            </a:extLst>
          </p:cNvPr>
          <p:cNvSpPr/>
          <p:nvPr/>
        </p:nvSpPr>
        <p:spPr>
          <a:xfrm>
            <a:off x="822190" y="6496564"/>
            <a:ext cx="8082280" cy="0"/>
          </a:xfrm>
          <a:custGeom>
            <a:avLst/>
            <a:gdLst/>
            <a:ahLst/>
            <a:cxnLst/>
            <a:rect l="l" t="t" r="r" b="b"/>
            <a:pathLst>
              <a:path w="8082280">
                <a:moveTo>
                  <a:pt x="8082153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D3F7AB6A-F985-47FD-9506-2AB81D3C8E92}"/>
              </a:ext>
            </a:extLst>
          </p:cNvPr>
          <p:cNvSpPr/>
          <p:nvPr/>
        </p:nvSpPr>
        <p:spPr>
          <a:xfrm>
            <a:off x="5016239" y="4049021"/>
            <a:ext cx="4480559" cy="2423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DF4543ED-E01A-4B33-A211-7D375BC47925}"/>
              </a:ext>
            </a:extLst>
          </p:cNvPr>
          <p:cNvSpPr/>
          <p:nvPr/>
        </p:nvSpPr>
        <p:spPr>
          <a:xfrm>
            <a:off x="1038599" y="4073405"/>
            <a:ext cx="3971544" cy="2377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3408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Other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606392" y="1420441"/>
            <a:ext cx="92883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Student Loan Debt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Over the Last 9 Years Student Loan Debt has Increased by 105%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Student Loan Debt has Become a Major Concern over the last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Rise of Online 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Before, Consumers HAD to Shop in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Now, Retailers Must Make Consumers WANT to Shop In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20% of US Households now have Amazon Prime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Retailers Must Look in the Mirror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Retailers Prioritized Store Growth Over Customer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Under invested in associate training, IT spending and inventory leading to 25% of Customers Leaving Their Store Without Buying at Least One Item They Intended to Buy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8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9F52-2FD2-4E9E-B91A-BBB04F2D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8" y="2604955"/>
            <a:ext cx="9671739" cy="1458119"/>
          </a:xfrm>
        </p:spPr>
        <p:txBody>
          <a:bodyPr>
            <a:normAutofit/>
          </a:bodyPr>
          <a:lstStyle/>
          <a:p>
            <a:r>
              <a:rPr lang="en-US" dirty="0"/>
              <a:t>The Real Story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35A9A8-3288-480F-AB6E-ED5860641CE5}"/>
              </a:ext>
            </a:extLst>
          </p:cNvPr>
          <p:cNvSpPr txBox="1">
            <a:spLocks/>
          </p:cNvSpPr>
          <p:nvPr/>
        </p:nvSpPr>
        <p:spPr>
          <a:xfrm>
            <a:off x="0" y="4345778"/>
            <a:ext cx="9714411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381713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Retail Sales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606392" y="1145854"/>
            <a:ext cx="92883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 Sales were Up </a:t>
            </a:r>
            <a:r>
              <a:rPr lang="en-US" b="1" dirty="0">
                <a:solidFill>
                  <a:schemeClr val="accent2"/>
                </a:solidFill>
                <a:latin typeface="Avenir LT" pitchFamily="2" charset="0"/>
              </a:rPr>
              <a:t>$121.5b </a:t>
            </a: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through the First 7 Months of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That is the Annual Retail Trade for The Netherlands. This is just US Growth in 7 Months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 Sales from Nov. 1 2017 to Dec. 31</a:t>
            </a:r>
            <a:r>
              <a:rPr lang="en-US" baseline="30000" dirty="0">
                <a:solidFill>
                  <a:schemeClr val="accent2"/>
                </a:solidFill>
                <a:latin typeface="Avenir LT" pitchFamily="2" charset="0"/>
              </a:rPr>
              <a:t>st</a:t>
            </a: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 2017 were up </a:t>
            </a:r>
            <a:r>
              <a:rPr lang="en-US" b="1" dirty="0">
                <a:solidFill>
                  <a:schemeClr val="accent2"/>
                </a:solidFill>
                <a:latin typeface="Avenir LT" pitchFamily="2" charset="0"/>
              </a:rPr>
              <a:t>4.9%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Fastest Growing Retail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+8.4% - Convenience/Gas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+6.8% - DIY and Home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+3.8% - 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+4.0% - Cosmetics &amp; 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+3.0% -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+4.5% - Mass Merchants, Dollar Stores, Off-Price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+2.6% - Jewelry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+2.0% - Supercenters &amp; Warehouse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+1.8% - Food and Beverage Stores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Declining Retail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-8.1% - Sporting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-4.3% - Department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-1.3% -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-0.1% -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-0.9% -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-0.9% - Drug Stores/Pharmacies </a:t>
            </a:r>
          </a:p>
        </p:txBody>
      </p:sp>
      <p:pic>
        <p:nvPicPr>
          <p:cNvPr id="2050" name="Picture 2" descr="Image result for retail sales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75" y="4486596"/>
            <a:ext cx="4263516" cy="26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05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Online Sales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606392" y="1183803"/>
            <a:ext cx="9288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Online Sales Represents 9% of Total Retail 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89% of Online Retail is from Retailers who are Solely Online (No Brick &amp; Mortar)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Amazon’s Online Business is Estimated to be 13.9% of US Retail </a:t>
            </a:r>
            <a:r>
              <a:rPr lang="en-US" b="1" u="sng" dirty="0">
                <a:solidFill>
                  <a:schemeClr val="accent2"/>
                </a:solidFill>
                <a:latin typeface="Avenir LT" pitchFamily="2" charset="0"/>
              </a:rPr>
              <a:t>Growth</a:t>
            </a: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 YTD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This Does not Take in to Account the Whole Foods Acquisition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Conclusion: This is all Still Retail and Retailers who Focus on the Consumer Will Succeed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10FCB-D858-4AF8-A1A8-FF4E5C3FF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3112" r="29091" b="36970"/>
          <a:stretch/>
        </p:blipFill>
        <p:spPr>
          <a:xfrm>
            <a:off x="2121747" y="3808907"/>
            <a:ext cx="5094001" cy="3304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86F0B-719A-499A-AEC5-F3755E7B6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72877" r="62743" b="2403"/>
          <a:stretch/>
        </p:blipFill>
        <p:spPr>
          <a:xfrm>
            <a:off x="7196498" y="3647996"/>
            <a:ext cx="2456863" cy="1451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661CDF-8B6D-4E7C-A6B2-CCB3C6472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t="66220" r="31483" b="2403"/>
          <a:stretch/>
        </p:blipFill>
        <p:spPr>
          <a:xfrm>
            <a:off x="7196498" y="5086951"/>
            <a:ext cx="2456863" cy="2079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A517B-6B87-4511-93DA-A9DE2F498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2"/>
          <a:stretch/>
        </p:blipFill>
        <p:spPr>
          <a:xfrm>
            <a:off x="748719" y="3718436"/>
            <a:ext cx="1313395" cy="3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Retail is Growing</a:t>
            </a:r>
          </a:p>
        </p:txBody>
      </p:sp>
      <p:sp>
        <p:nvSpPr>
          <p:cNvPr id="92" name="object 2">
            <a:extLst>
              <a:ext uri="{FF2B5EF4-FFF2-40B4-BE49-F238E27FC236}">
                <a16:creationId xmlns:a16="http://schemas.microsoft.com/office/drawing/2014/main" id="{8FB975C5-AF8B-44B1-ABA0-CC8AA985EE6C}"/>
              </a:ext>
            </a:extLst>
          </p:cNvPr>
          <p:cNvSpPr/>
          <p:nvPr/>
        </p:nvSpPr>
        <p:spPr>
          <a:xfrm>
            <a:off x="4179156" y="228700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3">
            <a:extLst>
              <a:ext uri="{FF2B5EF4-FFF2-40B4-BE49-F238E27FC236}">
                <a16:creationId xmlns:a16="http://schemas.microsoft.com/office/drawing/2014/main" id="{F8C0CEFA-2CD1-46D0-986B-A167DEED4C01}"/>
              </a:ext>
            </a:extLst>
          </p:cNvPr>
          <p:cNvSpPr/>
          <p:nvPr/>
        </p:nvSpPr>
        <p:spPr>
          <a:xfrm>
            <a:off x="4179156" y="2547612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4">
            <a:extLst>
              <a:ext uri="{FF2B5EF4-FFF2-40B4-BE49-F238E27FC236}">
                <a16:creationId xmlns:a16="http://schemas.microsoft.com/office/drawing/2014/main" id="{D5EF148A-2E87-4882-B333-24F4F368BAD2}"/>
              </a:ext>
            </a:extLst>
          </p:cNvPr>
          <p:cNvSpPr/>
          <p:nvPr/>
        </p:nvSpPr>
        <p:spPr>
          <a:xfrm>
            <a:off x="4179156" y="2843268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5">
            <a:extLst>
              <a:ext uri="{FF2B5EF4-FFF2-40B4-BE49-F238E27FC236}">
                <a16:creationId xmlns:a16="http://schemas.microsoft.com/office/drawing/2014/main" id="{3F907F53-9A9A-4949-84FB-4A727878FA31}"/>
              </a:ext>
            </a:extLst>
          </p:cNvPr>
          <p:cNvSpPr/>
          <p:nvPr/>
        </p:nvSpPr>
        <p:spPr>
          <a:xfrm>
            <a:off x="4179156" y="313892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6">
            <a:extLst>
              <a:ext uri="{FF2B5EF4-FFF2-40B4-BE49-F238E27FC236}">
                <a16:creationId xmlns:a16="http://schemas.microsoft.com/office/drawing/2014/main" id="{CF3337A9-8143-4C9C-B15C-59BB214A3DB9}"/>
              </a:ext>
            </a:extLst>
          </p:cNvPr>
          <p:cNvSpPr/>
          <p:nvPr/>
        </p:nvSpPr>
        <p:spPr>
          <a:xfrm>
            <a:off x="4179156" y="3434580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7">
            <a:extLst>
              <a:ext uri="{FF2B5EF4-FFF2-40B4-BE49-F238E27FC236}">
                <a16:creationId xmlns:a16="http://schemas.microsoft.com/office/drawing/2014/main" id="{0FB8E01F-1831-4913-8AB8-B454BC2E8F5D}"/>
              </a:ext>
            </a:extLst>
          </p:cNvPr>
          <p:cNvSpPr/>
          <p:nvPr/>
        </p:nvSpPr>
        <p:spPr>
          <a:xfrm>
            <a:off x="4179156" y="3730236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8">
            <a:extLst>
              <a:ext uri="{FF2B5EF4-FFF2-40B4-BE49-F238E27FC236}">
                <a16:creationId xmlns:a16="http://schemas.microsoft.com/office/drawing/2014/main" id="{475C9608-04BD-4CD2-8DDF-91597C49F916}"/>
              </a:ext>
            </a:extLst>
          </p:cNvPr>
          <p:cNvSpPr/>
          <p:nvPr/>
        </p:nvSpPr>
        <p:spPr>
          <a:xfrm>
            <a:off x="4179156" y="4025893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">
            <a:extLst>
              <a:ext uri="{FF2B5EF4-FFF2-40B4-BE49-F238E27FC236}">
                <a16:creationId xmlns:a16="http://schemas.microsoft.com/office/drawing/2014/main" id="{CF2A3069-8649-4FAE-B6AB-485AF0727E25}"/>
              </a:ext>
            </a:extLst>
          </p:cNvPr>
          <p:cNvSpPr/>
          <p:nvPr/>
        </p:nvSpPr>
        <p:spPr>
          <a:xfrm>
            <a:off x="4179156" y="4321549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">
            <a:extLst>
              <a:ext uri="{FF2B5EF4-FFF2-40B4-BE49-F238E27FC236}">
                <a16:creationId xmlns:a16="http://schemas.microsoft.com/office/drawing/2014/main" id="{25593793-01AE-4C4D-BC51-A0F3A89E87E1}"/>
              </a:ext>
            </a:extLst>
          </p:cNvPr>
          <p:cNvSpPr/>
          <p:nvPr/>
        </p:nvSpPr>
        <p:spPr>
          <a:xfrm>
            <a:off x="4179156" y="4617205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1">
            <a:extLst>
              <a:ext uri="{FF2B5EF4-FFF2-40B4-BE49-F238E27FC236}">
                <a16:creationId xmlns:a16="http://schemas.microsoft.com/office/drawing/2014/main" id="{03DF6CE9-BA23-42A8-A364-74D278ADD62C}"/>
              </a:ext>
            </a:extLst>
          </p:cNvPr>
          <p:cNvSpPr/>
          <p:nvPr/>
        </p:nvSpPr>
        <p:spPr>
          <a:xfrm>
            <a:off x="4179156" y="4912861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2">
            <a:extLst>
              <a:ext uri="{FF2B5EF4-FFF2-40B4-BE49-F238E27FC236}">
                <a16:creationId xmlns:a16="http://schemas.microsoft.com/office/drawing/2014/main" id="{BE965E04-B518-45AF-9588-E11E8E61ADD0}"/>
              </a:ext>
            </a:extLst>
          </p:cNvPr>
          <p:cNvSpPr/>
          <p:nvPr/>
        </p:nvSpPr>
        <p:spPr>
          <a:xfrm>
            <a:off x="4179156" y="5208517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3">
            <a:extLst>
              <a:ext uri="{FF2B5EF4-FFF2-40B4-BE49-F238E27FC236}">
                <a16:creationId xmlns:a16="http://schemas.microsoft.com/office/drawing/2014/main" id="{36B667C8-B237-4EB6-992C-B9DBCF6DEEF5}"/>
              </a:ext>
            </a:extLst>
          </p:cNvPr>
          <p:cNvSpPr/>
          <p:nvPr/>
        </p:nvSpPr>
        <p:spPr>
          <a:xfrm>
            <a:off x="4974685" y="228700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4">
            <a:extLst>
              <a:ext uri="{FF2B5EF4-FFF2-40B4-BE49-F238E27FC236}">
                <a16:creationId xmlns:a16="http://schemas.microsoft.com/office/drawing/2014/main" id="{0D8A7390-9A46-40D7-BF2E-767165E30532}"/>
              </a:ext>
            </a:extLst>
          </p:cNvPr>
          <p:cNvSpPr/>
          <p:nvPr/>
        </p:nvSpPr>
        <p:spPr>
          <a:xfrm>
            <a:off x="4974685" y="2547612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5">
            <a:extLst>
              <a:ext uri="{FF2B5EF4-FFF2-40B4-BE49-F238E27FC236}">
                <a16:creationId xmlns:a16="http://schemas.microsoft.com/office/drawing/2014/main" id="{2AA460D4-EB2D-47E7-BCC1-76F6F82744C4}"/>
              </a:ext>
            </a:extLst>
          </p:cNvPr>
          <p:cNvSpPr/>
          <p:nvPr/>
        </p:nvSpPr>
        <p:spPr>
          <a:xfrm>
            <a:off x="4974685" y="2843268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6">
            <a:extLst>
              <a:ext uri="{FF2B5EF4-FFF2-40B4-BE49-F238E27FC236}">
                <a16:creationId xmlns:a16="http://schemas.microsoft.com/office/drawing/2014/main" id="{891969B5-2F64-46A7-9BE9-C4CACA44CD5D}"/>
              </a:ext>
            </a:extLst>
          </p:cNvPr>
          <p:cNvSpPr/>
          <p:nvPr/>
        </p:nvSpPr>
        <p:spPr>
          <a:xfrm>
            <a:off x="4974685" y="313892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7">
            <a:extLst>
              <a:ext uri="{FF2B5EF4-FFF2-40B4-BE49-F238E27FC236}">
                <a16:creationId xmlns:a16="http://schemas.microsoft.com/office/drawing/2014/main" id="{8C1DD6E7-8C2D-46D4-8228-D4F0C568E644}"/>
              </a:ext>
            </a:extLst>
          </p:cNvPr>
          <p:cNvSpPr/>
          <p:nvPr/>
        </p:nvSpPr>
        <p:spPr>
          <a:xfrm>
            <a:off x="4974685" y="3434580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8">
            <a:extLst>
              <a:ext uri="{FF2B5EF4-FFF2-40B4-BE49-F238E27FC236}">
                <a16:creationId xmlns:a16="http://schemas.microsoft.com/office/drawing/2014/main" id="{6937CFA8-CB4F-4780-B5D9-31BA460DCA3E}"/>
              </a:ext>
            </a:extLst>
          </p:cNvPr>
          <p:cNvSpPr/>
          <p:nvPr/>
        </p:nvSpPr>
        <p:spPr>
          <a:xfrm>
            <a:off x="4974685" y="3730236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9">
            <a:extLst>
              <a:ext uri="{FF2B5EF4-FFF2-40B4-BE49-F238E27FC236}">
                <a16:creationId xmlns:a16="http://schemas.microsoft.com/office/drawing/2014/main" id="{F9619DDD-8943-451E-821C-F585DCF3737F}"/>
              </a:ext>
            </a:extLst>
          </p:cNvPr>
          <p:cNvSpPr/>
          <p:nvPr/>
        </p:nvSpPr>
        <p:spPr>
          <a:xfrm>
            <a:off x="4974685" y="4025893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20">
            <a:extLst>
              <a:ext uri="{FF2B5EF4-FFF2-40B4-BE49-F238E27FC236}">
                <a16:creationId xmlns:a16="http://schemas.microsoft.com/office/drawing/2014/main" id="{38A30497-F183-46B2-9F75-873DDF0E4A5C}"/>
              </a:ext>
            </a:extLst>
          </p:cNvPr>
          <p:cNvSpPr/>
          <p:nvPr/>
        </p:nvSpPr>
        <p:spPr>
          <a:xfrm>
            <a:off x="4974685" y="4321549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21">
            <a:extLst>
              <a:ext uri="{FF2B5EF4-FFF2-40B4-BE49-F238E27FC236}">
                <a16:creationId xmlns:a16="http://schemas.microsoft.com/office/drawing/2014/main" id="{2E7EA0EB-5D67-41B4-93D9-2FB4FF86E28B}"/>
              </a:ext>
            </a:extLst>
          </p:cNvPr>
          <p:cNvSpPr/>
          <p:nvPr/>
        </p:nvSpPr>
        <p:spPr>
          <a:xfrm>
            <a:off x="4974685" y="4617205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22">
            <a:extLst>
              <a:ext uri="{FF2B5EF4-FFF2-40B4-BE49-F238E27FC236}">
                <a16:creationId xmlns:a16="http://schemas.microsoft.com/office/drawing/2014/main" id="{A1D4F1C4-FA2F-4987-A8AA-6F06798CCCC4}"/>
              </a:ext>
            </a:extLst>
          </p:cNvPr>
          <p:cNvSpPr/>
          <p:nvPr/>
        </p:nvSpPr>
        <p:spPr>
          <a:xfrm>
            <a:off x="4974685" y="491286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66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23">
            <a:extLst>
              <a:ext uri="{FF2B5EF4-FFF2-40B4-BE49-F238E27FC236}">
                <a16:creationId xmlns:a16="http://schemas.microsoft.com/office/drawing/2014/main" id="{4817B868-4B3E-4DDA-B145-5700B1BD1F2B}"/>
              </a:ext>
            </a:extLst>
          </p:cNvPr>
          <p:cNvSpPr/>
          <p:nvPr/>
        </p:nvSpPr>
        <p:spPr>
          <a:xfrm>
            <a:off x="5767164" y="228700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24">
            <a:extLst>
              <a:ext uri="{FF2B5EF4-FFF2-40B4-BE49-F238E27FC236}">
                <a16:creationId xmlns:a16="http://schemas.microsoft.com/office/drawing/2014/main" id="{A72D4202-F1B3-42E4-9A50-FD2AB728ADD4}"/>
              </a:ext>
            </a:extLst>
          </p:cNvPr>
          <p:cNvSpPr/>
          <p:nvPr/>
        </p:nvSpPr>
        <p:spPr>
          <a:xfrm>
            <a:off x="5767164" y="2547612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25">
            <a:extLst>
              <a:ext uri="{FF2B5EF4-FFF2-40B4-BE49-F238E27FC236}">
                <a16:creationId xmlns:a16="http://schemas.microsoft.com/office/drawing/2014/main" id="{59E6CD04-C8AF-4677-AB4F-F57CB5A924D5}"/>
              </a:ext>
            </a:extLst>
          </p:cNvPr>
          <p:cNvSpPr/>
          <p:nvPr/>
        </p:nvSpPr>
        <p:spPr>
          <a:xfrm>
            <a:off x="5767164" y="2843268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26">
            <a:extLst>
              <a:ext uri="{FF2B5EF4-FFF2-40B4-BE49-F238E27FC236}">
                <a16:creationId xmlns:a16="http://schemas.microsoft.com/office/drawing/2014/main" id="{786D21E3-003F-4652-A8E4-10D75FB4E247}"/>
              </a:ext>
            </a:extLst>
          </p:cNvPr>
          <p:cNvSpPr/>
          <p:nvPr/>
        </p:nvSpPr>
        <p:spPr>
          <a:xfrm>
            <a:off x="5767164" y="313892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27">
            <a:extLst>
              <a:ext uri="{FF2B5EF4-FFF2-40B4-BE49-F238E27FC236}">
                <a16:creationId xmlns:a16="http://schemas.microsoft.com/office/drawing/2014/main" id="{4D9EFEC6-42F7-45F8-A501-70A9083D4772}"/>
              </a:ext>
            </a:extLst>
          </p:cNvPr>
          <p:cNvSpPr/>
          <p:nvPr/>
        </p:nvSpPr>
        <p:spPr>
          <a:xfrm>
            <a:off x="5767164" y="3434580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28">
            <a:extLst>
              <a:ext uri="{FF2B5EF4-FFF2-40B4-BE49-F238E27FC236}">
                <a16:creationId xmlns:a16="http://schemas.microsoft.com/office/drawing/2014/main" id="{732AC9B7-B317-4AB7-93EB-49907D6F232F}"/>
              </a:ext>
            </a:extLst>
          </p:cNvPr>
          <p:cNvSpPr/>
          <p:nvPr/>
        </p:nvSpPr>
        <p:spPr>
          <a:xfrm>
            <a:off x="5767164" y="3730236"/>
            <a:ext cx="0" cy="1510665"/>
          </a:xfrm>
          <a:custGeom>
            <a:avLst/>
            <a:gdLst/>
            <a:ahLst/>
            <a:cxnLst/>
            <a:rect l="l" t="t" r="r" b="b"/>
            <a:pathLst>
              <a:path h="1510664">
                <a:moveTo>
                  <a:pt x="0" y="0"/>
                </a:moveTo>
                <a:lnTo>
                  <a:pt x="0" y="1510283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29">
            <a:extLst>
              <a:ext uri="{FF2B5EF4-FFF2-40B4-BE49-F238E27FC236}">
                <a16:creationId xmlns:a16="http://schemas.microsoft.com/office/drawing/2014/main" id="{547172D4-D096-4406-A827-CC2FE347ED97}"/>
              </a:ext>
            </a:extLst>
          </p:cNvPr>
          <p:cNvSpPr/>
          <p:nvPr/>
        </p:nvSpPr>
        <p:spPr>
          <a:xfrm>
            <a:off x="6562693" y="228700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30">
            <a:extLst>
              <a:ext uri="{FF2B5EF4-FFF2-40B4-BE49-F238E27FC236}">
                <a16:creationId xmlns:a16="http://schemas.microsoft.com/office/drawing/2014/main" id="{214A93BA-98F4-4362-8818-82311AAA3725}"/>
              </a:ext>
            </a:extLst>
          </p:cNvPr>
          <p:cNvSpPr/>
          <p:nvPr/>
        </p:nvSpPr>
        <p:spPr>
          <a:xfrm>
            <a:off x="6562693" y="2547612"/>
            <a:ext cx="0" cy="2693035"/>
          </a:xfrm>
          <a:custGeom>
            <a:avLst/>
            <a:gdLst/>
            <a:ahLst/>
            <a:cxnLst/>
            <a:rect l="l" t="t" r="r" b="b"/>
            <a:pathLst>
              <a:path h="2693035">
                <a:moveTo>
                  <a:pt x="0" y="0"/>
                </a:moveTo>
                <a:lnTo>
                  <a:pt x="0" y="2692908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31">
            <a:extLst>
              <a:ext uri="{FF2B5EF4-FFF2-40B4-BE49-F238E27FC236}">
                <a16:creationId xmlns:a16="http://schemas.microsoft.com/office/drawing/2014/main" id="{78BD278F-7248-4D04-9A0E-39516861CAF6}"/>
              </a:ext>
            </a:extLst>
          </p:cNvPr>
          <p:cNvSpPr/>
          <p:nvPr/>
        </p:nvSpPr>
        <p:spPr>
          <a:xfrm>
            <a:off x="7358221" y="2287008"/>
            <a:ext cx="0" cy="2954020"/>
          </a:xfrm>
          <a:custGeom>
            <a:avLst/>
            <a:gdLst/>
            <a:ahLst/>
            <a:cxnLst/>
            <a:rect l="l" t="t" r="r" b="b"/>
            <a:pathLst>
              <a:path h="2954020">
                <a:moveTo>
                  <a:pt x="0" y="0"/>
                </a:moveTo>
                <a:lnTo>
                  <a:pt x="0" y="295351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32">
            <a:extLst>
              <a:ext uri="{FF2B5EF4-FFF2-40B4-BE49-F238E27FC236}">
                <a16:creationId xmlns:a16="http://schemas.microsoft.com/office/drawing/2014/main" id="{14DF6A37-0464-4724-BE1F-B0AEF6A49F2C}"/>
              </a:ext>
            </a:extLst>
          </p:cNvPr>
          <p:cNvSpPr/>
          <p:nvPr/>
        </p:nvSpPr>
        <p:spPr>
          <a:xfrm>
            <a:off x="8153748" y="2287008"/>
            <a:ext cx="0" cy="2954020"/>
          </a:xfrm>
          <a:custGeom>
            <a:avLst/>
            <a:gdLst/>
            <a:ahLst/>
            <a:cxnLst/>
            <a:rect l="l" t="t" r="r" b="b"/>
            <a:pathLst>
              <a:path h="2954020">
                <a:moveTo>
                  <a:pt x="0" y="0"/>
                </a:moveTo>
                <a:lnTo>
                  <a:pt x="0" y="295351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33">
            <a:extLst>
              <a:ext uri="{FF2B5EF4-FFF2-40B4-BE49-F238E27FC236}">
                <a16:creationId xmlns:a16="http://schemas.microsoft.com/office/drawing/2014/main" id="{2B8ABE8B-EB74-4993-B4FC-A3F7DAC339AC}"/>
              </a:ext>
            </a:extLst>
          </p:cNvPr>
          <p:cNvSpPr/>
          <p:nvPr/>
        </p:nvSpPr>
        <p:spPr>
          <a:xfrm>
            <a:off x="3382105" y="4979917"/>
            <a:ext cx="558165" cy="228600"/>
          </a:xfrm>
          <a:custGeom>
            <a:avLst/>
            <a:gdLst/>
            <a:ahLst/>
            <a:cxnLst/>
            <a:rect l="l" t="t" r="r" b="b"/>
            <a:pathLst>
              <a:path w="558164" h="228600">
                <a:moveTo>
                  <a:pt x="557784" y="0"/>
                </a:moveTo>
                <a:lnTo>
                  <a:pt x="0" y="0"/>
                </a:lnTo>
                <a:lnTo>
                  <a:pt x="0" y="228600"/>
                </a:lnTo>
                <a:lnTo>
                  <a:pt x="557784" y="228600"/>
                </a:lnTo>
                <a:lnTo>
                  <a:pt x="5577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34">
            <a:extLst>
              <a:ext uri="{FF2B5EF4-FFF2-40B4-BE49-F238E27FC236}">
                <a16:creationId xmlns:a16="http://schemas.microsoft.com/office/drawing/2014/main" id="{DDA3B50D-ABD5-4211-9741-733E70FD6035}"/>
              </a:ext>
            </a:extLst>
          </p:cNvPr>
          <p:cNvSpPr/>
          <p:nvPr/>
        </p:nvSpPr>
        <p:spPr>
          <a:xfrm>
            <a:off x="3382105" y="4684261"/>
            <a:ext cx="518159" cy="228600"/>
          </a:xfrm>
          <a:custGeom>
            <a:avLst/>
            <a:gdLst/>
            <a:ahLst/>
            <a:cxnLst/>
            <a:rect l="l" t="t" r="r" b="b"/>
            <a:pathLst>
              <a:path w="518160" h="228600">
                <a:moveTo>
                  <a:pt x="518160" y="0"/>
                </a:moveTo>
                <a:lnTo>
                  <a:pt x="0" y="0"/>
                </a:lnTo>
                <a:lnTo>
                  <a:pt x="0" y="228600"/>
                </a:lnTo>
                <a:lnTo>
                  <a:pt x="518160" y="228600"/>
                </a:lnTo>
                <a:lnTo>
                  <a:pt x="51816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35">
            <a:extLst>
              <a:ext uri="{FF2B5EF4-FFF2-40B4-BE49-F238E27FC236}">
                <a16:creationId xmlns:a16="http://schemas.microsoft.com/office/drawing/2014/main" id="{344C64D8-F8EB-4173-9AAD-4423468A461E}"/>
              </a:ext>
            </a:extLst>
          </p:cNvPr>
          <p:cNvSpPr/>
          <p:nvPr/>
        </p:nvSpPr>
        <p:spPr>
          <a:xfrm>
            <a:off x="3382105" y="4388605"/>
            <a:ext cx="360045" cy="228600"/>
          </a:xfrm>
          <a:custGeom>
            <a:avLst/>
            <a:gdLst/>
            <a:ahLst/>
            <a:cxnLst/>
            <a:rect l="l" t="t" r="r" b="b"/>
            <a:pathLst>
              <a:path w="360044" h="228600">
                <a:moveTo>
                  <a:pt x="359663" y="0"/>
                </a:moveTo>
                <a:lnTo>
                  <a:pt x="0" y="0"/>
                </a:lnTo>
                <a:lnTo>
                  <a:pt x="0" y="228600"/>
                </a:lnTo>
                <a:lnTo>
                  <a:pt x="359663" y="228600"/>
                </a:lnTo>
                <a:lnTo>
                  <a:pt x="35966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36">
            <a:extLst>
              <a:ext uri="{FF2B5EF4-FFF2-40B4-BE49-F238E27FC236}">
                <a16:creationId xmlns:a16="http://schemas.microsoft.com/office/drawing/2014/main" id="{728490A5-867D-4EF1-BA13-2C8BF3334672}"/>
              </a:ext>
            </a:extLst>
          </p:cNvPr>
          <p:cNvSpPr/>
          <p:nvPr/>
        </p:nvSpPr>
        <p:spPr>
          <a:xfrm>
            <a:off x="3382105" y="4092949"/>
            <a:ext cx="360045" cy="228600"/>
          </a:xfrm>
          <a:custGeom>
            <a:avLst/>
            <a:gdLst/>
            <a:ahLst/>
            <a:cxnLst/>
            <a:rect l="l" t="t" r="r" b="b"/>
            <a:pathLst>
              <a:path w="360044" h="228600">
                <a:moveTo>
                  <a:pt x="359663" y="0"/>
                </a:moveTo>
                <a:lnTo>
                  <a:pt x="0" y="0"/>
                </a:lnTo>
                <a:lnTo>
                  <a:pt x="0" y="228599"/>
                </a:lnTo>
                <a:lnTo>
                  <a:pt x="359663" y="228599"/>
                </a:lnTo>
                <a:lnTo>
                  <a:pt x="35966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37">
            <a:extLst>
              <a:ext uri="{FF2B5EF4-FFF2-40B4-BE49-F238E27FC236}">
                <a16:creationId xmlns:a16="http://schemas.microsoft.com/office/drawing/2014/main" id="{19356832-E810-4F64-A68D-5D61A2F72CEA}"/>
              </a:ext>
            </a:extLst>
          </p:cNvPr>
          <p:cNvSpPr/>
          <p:nvPr/>
        </p:nvSpPr>
        <p:spPr>
          <a:xfrm>
            <a:off x="3382105" y="3797293"/>
            <a:ext cx="835660" cy="228600"/>
          </a:xfrm>
          <a:custGeom>
            <a:avLst/>
            <a:gdLst/>
            <a:ahLst/>
            <a:cxnLst/>
            <a:rect l="l" t="t" r="r" b="b"/>
            <a:pathLst>
              <a:path w="835660" h="228600">
                <a:moveTo>
                  <a:pt x="835151" y="0"/>
                </a:moveTo>
                <a:lnTo>
                  <a:pt x="0" y="0"/>
                </a:lnTo>
                <a:lnTo>
                  <a:pt x="0" y="228600"/>
                </a:lnTo>
                <a:lnTo>
                  <a:pt x="835151" y="228600"/>
                </a:lnTo>
                <a:lnTo>
                  <a:pt x="8351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38">
            <a:extLst>
              <a:ext uri="{FF2B5EF4-FFF2-40B4-BE49-F238E27FC236}">
                <a16:creationId xmlns:a16="http://schemas.microsoft.com/office/drawing/2014/main" id="{D378E096-4093-487B-9300-69BFCA178F84}"/>
              </a:ext>
            </a:extLst>
          </p:cNvPr>
          <p:cNvSpPr/>
          <p:nvPr/>
        </p:nvSpPr>
        <p:spPr>
          <a:xfrm>
            <a:off x="3382105" y="3501636"/>
            <a:ext cx="597535" cy="228600"/>
          </a:xfrm>
          <a:custGeom>
            <a:avLst/>
            <a:gdLst/>
            <a:ahLst/>
            <a:cxnLst/>
            <a:rect l="l" t="t" r="r" b="b"/>
            <a:pathLst>
              <a:path w="597535" h="228600">
                <a:moveTo>
                  <a:pt x="597408" y="0"/>
                </a:moveTo>
                <a:lnTo>
                  <a:pt x="0" y="0"/>
                </a:lnTo>
                <a:lnTo>
                  <a:pt x="0" y="228600"/>
                </a:lnTo>
                <a:lnTo>
                  <a:pt x="597408" y="228600"/>
                </a:lnTo>
                <a:lnTo>
                  <a:pt x="59740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39">
            <a:extLst>
              <a:ext uri="{FF2B5EF4-FFF2-40B4-BE49-F238E27FC236}">
                <a16:creationId xmlns:a16="http://schemas.microsoft.com/office/drawing/2014/main" id="{09AFB0D7-EC9D-4C7C-BC85-EB0FA232E36B}"/>
              </a:ext>
            </a:extLst>
          </p:cNvPr>
          <p:cNvSpPr/>
          <p:nvPr/>
        </p:nvSpPr>
        <p:spPr>
          <a:xfrm>
            <a:off x="3382105" y="3205980"/>
            <a:ext cx="1155700" cy="228600"/>
          </a:xfrm>
          <a:custGeom>
            <a:avLst/>
            <a:gdLst/>
            <a:ahLst/>
            <a:cxnLst/>
            <a:rect l="l" t="t" r="r" b="b"/>
            <a:pathLst>
              <a:path w="1155700" h="228600">
                <a:moveTo>
                  <a:pt x="1155191" y="0"/>
                </a:moveTo>
                <a:lnTo>
                  <a:pt x="0" y="0"/>
                </a:lnTo>
                <a:lnTo>
                  <a:pt x="0" y="228600"/>
                </a:lnTo>
                <a:lnTo>
                  <a:pt x="1155191" y="228600"/>
                </a:lnTo>
                <a:lnTo>
                  <a:pt x="11551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40">
            <a:extLst>
              <a:ext uri="{FF2B5EF4-FFF2-40B4-BE49-F238E27FC236}">
                <a16:creationId xmlns:a16="http://schemas.microsoft.com/office/drawing/2014/main" id="{6524F028-51D0-4248-805F-481DFC4294A1}"/>
              </a:ext>
            </a:extLst>
          </p:cNvPr>
          <p:cNvSpPr/>
          <p:nvPr/>
        </p:nvSpPr>
        <p:spPr>
          <a:xfrm>
            <a:off x="3382105" y="2910324"/>
            <a:ext cx="835660" cy="228600"/>
          </a:xfrm>
          <a:custGeom>
            <a:avLst/>
            <a:gdLst/>
            <a:ahLst/>
            <a:cxnLst/>
            <a:rect l="l" t="t" r="r" b="b"/>
            <a:pathLst>
              <a:path w="835660" h="228600">
                <a:moveTo>
                  <a:pt x="835151" y="0"/>
                </a:moveTo>
                <a:lnTo>
                  <a:pt x="0" y="0"/>
                </a:lnTo>
                <a:lnTo>
                  <a:pt x="0" y="228600"/>
                </a:lnTo>
                <a:lnTo>
                  <a:pt x="835151" y="228600"/>
                </a:lnTo>
                <a:lnTo>
                  <a:pt x="8351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41">
            <a:extLst>
              <a:ext uri="{FF2B5EF4-FFF2-40B4-BE49-F238E27FC236}">
                <a16:creationId xmlns:a16="http://schemas.microsoft.com/office/drawing/2014/main" id="{3DF8C55B-A196-4ECC-95AA-C65BC57955B1}"/>
              </a:ext>
            </a:extLst>
          </p:cNvPr>
          <p:cNvSpPr/>
          <p:nvPr/>
        </p:nvSpPr>
        <p:spPr>
          <a:xfrm>
            <a:off x="3382105" y="2614668"/>
            <a:ext cx="716280" cy="228600"/>
          </a:xfrm>
          <a:custGeom>
            <a:avLst/>
            <a:gdLst/>
            <a:ahLst/>
            <a:cxnLst/>
            <a:rect l="l" t="t" r="r" b="b"/>
            <a:pathLst>
              <a:path w="716279" h="228600">
                <a:moveTo>
                  <a:pt x="716280" y="0"/>
                </a:moveTo>
                <a:lnTo>
                  <a:pt x="0" y="0"/>
                </a:lnTo>
                <a:lnTo>
                  <a:pt x="0" y="228600"/>
                </a:lnTo>
                <a:lnTo>
                  <a:pt x="716280" y="228600"/>
                </a:lnTo>
                <a:lnTo>
                  <a:pt x="7162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42">
            <a:extLst>
              <a:ext uri="{FF2B5EF4-FFF2-40B4-BE49-F238E27FC236}">
                <a16:creationId xmlns:a16="http://schemas.microsoft.com/office/drawing/2014/main" id="{9F2D2D71-AB7D-42E1-A183-02C79C4D89D7}"/>
              </a:ext>
            </a:extLst>
          </p:cNvPr>
          <p:cNvSpPr/>
          <p:nvPr/>
        </p:nvSpPr>
        <p:spPr>
          <a:xfrm>
            <a:off x="3939889" y="4979917"/>
            <a:ext cx="558165" cy="228600"/>
          </a:xfrm>
          <a:custGeom>
            <a:avLst/>
            <a:gdLst/>
            <a:ahLst/>
            <a:cxnLst/>
            <a:rect l="l" t="t" r="r" b="b"/>
            <a:pathLst>
              <a:path w="558164" h="228600">
                <a:moveTo>
                  <a:pt x="557784" y="0"/>
                </a:moveTo>
                <a:lnTo>
                  <a:pt x="0" y="0"/>
                </a:lnTo>
                <a:lnTo>
                  <a:pt x="0" y="228600"/>
                </a:lnTo>
                <a:lnTo>
                  <a:pt x="557784" y="228600"/>
                </a:lnTo>
                <a:lnTo>
                  <a:pt x="55778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43">
            <a:extLst>
              <a:ext uri="{FF2B5EF4-FFF2-40B4-BE49-F238E27FC236}">
                <a16:creationId xmlns:a16="http://schemas.microsoft.com/office/drawing/2014/main" id="{64DCFEF0-C6F7-4B8E-A99C-CD40DE71D65F}"/>
              </a:ext>
            </a:extLst>
          </p:cNvPr>
          <p:cNvSpPr/>
          <p:nvPr/>
        </p:nvSpPr>
        <p:spPr>
          <a:xfrm>
            <a:off x="3900264" y="4684261"/>
            <a:ext cx="1430020" cy="228600"/>
          </a:xfrm>
          <a:custGeom>
            <a:avLst/>
            <a:gdLst/>
            <a:ahLst/>
            <a:cxnLst/>
            <a:rect l="l" t="t" r="r" b="b"/>
            <a:pathLst>
              <a:path w="1430020" h="228600">
                <a:moveTo>
                  <a:pt x="1429512" y="0"/>
                </a:moveTo>
                <a:lnTo>
                  <a:pt x="0" y="0"/>
                </a:lnTo>
                <a:lnTo>
                  <a:pt x="0" y="228600"/>
                </a:lnTo>
                <a:lnTo>
                  <a:pt x="1429512" y="228600"/>
                </a:lnTo>
                <a:lnTo>
                  <a:pt x="142951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44">
            <a:extLst>
              <a:ext uri="{FF2B5EF4-FFF2-40B4-BE49-F238E27FC236}">
                <a16:creationId xmlns:a16="http://schemas.microsoft.com/office/drawing/2014/main" id="{86D8D307-9617-4E23-A677-BD4AB93A3C19}"/>
              </a:ext>
            </a:extLst>
          </p:cNvPr>
          <p:cNvSpPr/>
          <p:nvPr/>
        </p:nvSpPr>
        <p:spPr>
          <a:xfrm>
            <a:off x="3741768" y="4388605"/>
            <a:ext cx="1667510" cy="228600"/>
          </a:xfrm>
          <a:custGeom>
            <a:avLst/>
            <a:gdLst/>
            <a:ahLst/>
            <a:cxnLst/>
            <a:rect l="l" t="t" r="r" b="b"/>
            <a:pathLst>
              <a:path w="1667510" h="228600">
                <a:moveTo>
                  <a:pt x="1667256" y="0"/>
                </a:moveTo>
                <a:lnTo>
                  <a:pt x="0" y="0"/>
                </a:lnTo>
                <a:lnTo>
                  <a:pt x="0" y="228600"/>
                </a:lnTo>
                <a:lnTo>
                  <a:pt x="1667256" y="228600"/>
                </a:lnTo>
                <a:lnTo>
                  <a:pt x="166725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45">
            <a:extLst>
              <a:ext uri="{FF2B5EF4-FFF2-40B4-BE49-F238E27FC236}">
                <a16:creationId xmlns:a16="http://schemas.microsoft.com/office/drawing/2014/main" id="{04E4F474-F4CC-48E8-A0B7-D3CB327F47B0}"/>
              </a:ext>
            </a:extLst>
          </p:cNvPr>
          <p:cNvSpPr/>
          <p:nvPr/>
        </p:nvSpPr>
        <p:spPr>
          <a:xfrm>
            <a:off x="3741768" y="4092949"/>
            <a:ext cx="1750060" cy="228600"/>
          </a:xfrm>
          <a:custGeom>
            <a:avLst/>
            <a:gdLst/>
            <a:ahLst/>
            <a:cxnLst/>
            <a:rect l="l" t="t" r="r" b="b"/>
            <a:pathLst>
              <a:path w="1750060" h="228600">
                <a:moveTo>
                  <a:pt x="1749552" y="0"/>
                </a:moveTo>
                <a:lnTo>
                  <a:pt x="0" y="0"/>
                </a:lnTo>
                <a:lnTo>
                  <a:pt x="0" y="228599"/>
                </a:lnTo>
                <a:lnTo>
                  <a:pt x="1749552" y="228599"/>
                </a:lnTo>
                <a:lnTo>
                  <a:pt x="174955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46">
            <a:extLst>
              <a:ext uri="{FF2B5EF4-FFF2-40B4-BE49-F238E27FC236}">
                <a16:creationId xmlns:a16="http://schemas.microsoft.com/office/drawing/2014/main" id="{E17F9CAA-D7DD-4813-B411-39A90909114D}"/>
              </a:ext>
            </a:extLst>
          </p:cNvPr>
          <p:cNvSpPr/>
          <p:nvPr/>
        </p:nvSpPr>
        <p:spPr>
          <a:xfrm>
            <a:off x="4217256" y="3797293"/>
            <a:ext cx="1432560" cy="228600"/>
          </a:xfrm>
          <a:custGeom>
            <a:avLst/>
            <a:gdLst/>
            <a:ahLst/>
            <a:cxnLst/>
            <a:rect l="l" t="t" r="r" b="b"/>
            <a:pathLst>
              <a:path w="1432560" h="228600">
                <a:moveTo>
                  <a:pt x="1432560" y="0"/>
                </a:moveTo>
                <a:lnTo>
                  <a:pt x="0" y="0"/>
                </a:lnTo>
                <a:lnTo>
                  <a:pt x="0" y="228600"/>
                </a:lnTo>
                <a:lnTo>
                  <a:pt x="1432560" y="228600"/>
                </a:lnTo>
                <a:lnTo>
                  <a:pt x="143256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47">
            <a:extLst>
              <a:ext uri="{FF2B5EF4-FFF2-40B4-BE49-F238E27FC236}">
                <a16:creationId xmlns:a16="http://schemas.microsoft.com/office/drawing/2014/main" id="{4F795E67-57BF-43C3-9F1E-A6EAF66F9E96}"/>
              </a:ext>
            </a:extLst>
          </p:cNvPr>
          <p:cNvSpPr/>
          <p:nvPr/>
        </p:nvSpPr>
        <p:spPr>
          <a:xfrm>
            <a:off x="3979513" y="3501636"/>
            <a:ext cx="1908175" cy="228600"/>
          </a:xfrm>
          <a:custGeom>
            <a:avLst/>
            <a:gdLst/>
            <a:ahLst/>
            <a:cxnLst/>
            <a:rect l="l" t="t" r="r" b="b"/>
            <a:pathLst>
              <a:path w="1908175" h="228600">
                <a:moveTo>
                  <a:pt x="1908048" y="0"/>
                </a:moveTo>
                <a:lnTo>
                  <a:pt x="0" y="0"/>
                </a:lnTo>
                <a:lnTo>
                  <a:pt x="0" y="228600"/>
                </a:lnTo>
                <a:lnTo>
                  <a:pt x="1908048" y="228600"/>
                </a:lnTo>
                <a:lnTo>
                  <a:pt x="190804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48">
            <a:extLst>
              <a:ext uri="{FF2B5EF4-FFF2-40B4-BE49-F238E27FC236}">
                <a16:creationId xmlns:a16="http://schemas.microsoft.com/office/drawing/2014/main" id="{96A08D80-7FDA-4EAB-AA78-A7D35451B717}"/>
              </a:ext>
            </a:extLst>
          </p:cNvPr>
          <p:cNvSpPr/>
          <p:nvPr/>
        </p:nvSpPr>
        <p:spPr>
          <a:xfrm>
            <a:off x="4537296" y="3205980"/>
            <a:ext cx="1508760" cy="228600"/>
          </a:xfrm>
          <a:custGeom>
            <a:avLst/>
            <a:gdLst/>
            <a:ahLst/>
            <a:cxnLst/>
            <a:rect l="l" t="t" r="r" b="b"/>
            <a:pathLst>
              <a:path w="1508760" h="228600">
                <a:moveTo>
                  <a:pt x="1508760" y="0"/>
                </a:moveTo>
                <a:lnTo>
                  <a:pt x="0" y="0"/>
                </a:lnTo>
                <a:lnTo>
                  <a:pt x="0" y="228600"/>
                </a:lnTo>
                <a:lnTo>
                  <a:pt x="1508760" y="228600"/>
                </a:lnTo>
                <a:lnTo>
                  <a:pt x="150876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49">
            <a:extLst>
              <a:ext uri="{FF2B5EF4-FFF2-40B4-BE49-F238E27FC236}">
                <a16:creationId xmlns:a16="http://schemas.microsoft.com/office/drawing/2014/main" id="{8B3F04B7-73F2-43B1-A8AA-360C063D3385}"/>
              </a:ext>
            </a:extLst>
          </p:cNvPr>
          <p:cNvSpPr/>
          <p:nvPr/>
        </p:nvSpPr>
        <p:spPr>
          <a:xfrm>
            <a:off x="4217256" y="2910324"/>
            <a:ext cx="1828800" cy="228600"/>
          </a:xfrm>
          <a:custGeom>
            <a:avLst/>
            <a:gdLst/>
            <a:ahLst/>
            <a:cxnLst/>
            <a:rect l="l" t="t" r="r" b="b"/>
            <a:pathLst>
              <a:path w="1828800" h="228600">
                <a:moveTo>
                  <a:pt x="1828800" y="0"/>
                </a:moveTo>
                <a:lnTo>
                  <a:pt x="0" y="0"/>
                </a:lnTo>
                <a:lnTo>
                  <a:pt x="0" y="228600"/>
                </a:lnTo>
                <a:lnTo>
                  <a:pt x="1828800" y="228600"/>
                </a:lnTo>
                <a:lnTo>
                  <a:pt x="18288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50">
            <a:extLst>
              <a:ext uri="{FF2B5EF4-FFF2-40B4-BE49-F238E27FC236}">
                <a16:creationId xmlns:a16="http://schemas.microsoft.com/office/drawing/2014/main" id="{CD90A5DF-3ADE-45BC-A77E-E131D3D7342F}"/>
              </a:ext>
            </a:extLst>
          </p:cNvPr>
          <p:cNvSpPr/>
          <p:nvPr/>
        </p:nvSpPr>
        <p:spPr>
          <a:xfrm>
            <a:off x="4098385" y="2614668"/>
            <a:ext cx="2185670" cy="228600"/>
          </a:xfrm>
          <a:custGeom>
            <a:avLst/>
            <a:gdLst/>
            <a:ahLst/>
            <a:cxnLst/>
            <a:rect l="l" t="t" r="r" b="b"/>
            <a:pathLst>
              <a:path w="2185670" h="228600">
                <a:moveTo>
                  <a:pt x="2185416" y="0"/>
                </a:moveTo>
                <a:lnTo>
                  <a:pt x="0" y="0"/>
                </a:lnTo>
                <a:lnTo>
                  <a:pt x="0" y="228600"/>
                </a:lnTo>
                <a:lnTo>
                  <a:pt x="2185416" y="228600"/>
                </a:lnTo>
                <a:lnTo>
                  <a:pt x="218541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51">
            <a:extLst>
              <a:ext uri="{FF2B5EF4-FFF2-40B4-BE49-F238E27FC236}">
                <a16:creationId xmlns:a16="http://schemas.microsoft.com/office/drawing/2014/main" id="{DF7A7841-5CE7-4671-AA98-519040B3C9E4}"/>
              </a:ext>
            </a:extLst>
          </p:cNvPr>
          <p:cNvSpPr/>
          <p:nvPr/>
        </p:nvSpPr>
        <p:spPr>
          <a:xfrm>
            <a:off x="3382105" y="2319012"/>
            <a:ext cx="3975100" cy="228600"/>
          </a:xfrm>
          <a:custGeom>
            <a:avLst/>
            <a:gdLst/>
            <a:ahLst/>
            <a:cxnLst/>
            <a:rect l="l" t="t" r="r" b="b"/>
            <a:pathLst>
              <a:path w="3975100" h="228600">
                <a:moveTo>
                  <a:pt x="3974591" y="0"/>
                </a:moveTo>
                <a:lnTo>
                  <a:pt x="0" y="0"/>
                </a:lnTo>
                <a:lnTo>
                  <a:pt x="0" y="228600"/>
                </a:lnTo>
                <a:lnTo>
                  <a:pt x="3974591" y="228600"/>
                </a:lnTo>
                <a:lnTo>
                  <a:pt x="397459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52">
            <a:extLst>
              <a:ext uri="{FF2B5EF4-FFF2-40B4-BE49-F238E27FC236}">
                <a16:creationId xmlns:a16="http://schemas.microsoft.com/office/drawing/2014/main" id="{AE89E658-7A86-41DB-A4B0-FBD2EF9D7B8F}"/>
              </a:ext>
            </a:extLst>
          </p:cNvPr>
          <p:cNvSpPr/>
          <p:nvPr/>
        </p:nvSpPr>
        <p:spPr>
          <a:xfrm>
            <a:off x="3383629" y="2287008"/>
            <a:ext cx="0" cy="2954020"/>
          </a:xfrm>
          <a:custGeom>
            <a:avLst/>
            <a:gdLst/>
            <a:ahLst/>
            <a:cxnLst/>
            <a:rect l="l" t="t" r="r" b="b"/>
            <a:pathLst>
              <a:path h="2954020">
                <a:moveTo>
                  <a:pt x="0" y="2953512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53">
            <a:extLst>
              <a:ext uri="{FF2B5EF4-FFF2-40B4-BE49-F238E27FC236}">
                <a16:creationId xmlns:a16="http://schemas.microsoft.com/office/drawing/2014/main" id="{5BA253CA-AD06-4969-9320-0295ABEB105F}"/>
              </a:ext>
            </a:extLst>
          </p:cNvPr>
          <p:cNvSpPr/>
          <p:nvPr/>
        </p:nvSpPr>
        <p:spPr>
          <a:xfrm>
            <a:off x="3486626" y="4985377"/>
            <a:ext cx="467360" cy="219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54">
            <a:extLst>
              <a:ext uri="{FF2B5EF4-FFF2-40B4-BE49-F238E27FC236}">
                <a16:creationId xmlns:a16="http://schemas.microsoft.com/office/drawing/2014/main" id="{A940BBD8-A9CF-4A5B-A511-4EE70776C99A}"/>
              </a:ext>
            </a:extLst>
          </p:cNvPr>
          <p:cNvSpPr/>
          <p:nvPr/>
        </p:nvSpPr>
        <p:spPr>
          <a:xfrm>
            <a:off x="3466814" y="4689721"/>
            <a:ext cx="467360" cy="219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55">
            <a:extLst>
              <a:ext uri="{FF2B5EF4-FFF2-40B4-BE49-F238E27FC236}">
                <a16:creationId xmlns:a16="http://schemas.microsoft.com/office/drawing/2014/main" id="{ADBA5E64-B8D9-43F2-9913-0060E288CCD0}"/>
              </a:ext>
            </a:extLst>
          </p:cNvPr>
          <p:cNvSpPr/>
          <p:nvPr/>
        </p:nvSpPr>
        <p:spPr>
          <a:xfrm>
            <a:off x="3436080" y="4394065"/>
            <a:ext cx="379475" cy="219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56">
            <a:extLst>
              <a:ext uri="{FF2B5EF4-FFF2-40B4-BE49-F238E27FC236}">
                <a16:creationId xmlns:a16="http://schemas.microsoft.com/office/drawing/2014/main" id="{074EA523-277B-4FA6-91D5-1AA51E706FE7}"/>
              </a:ext>
            </a:extLst>
          </p:cNvPr>
          <p:cNvSpPr/>
          <p:nvPr/>
        </p:nvSpPr>
        <p:spPr>
          <a:xfrm>
            <a:off x="3436080" y="4098409"/>
            <a:ext cx="379475" cy="219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57">
            <a:extLst>
              <a:ext uri="{FF2B5EF4-FFF2-40B4-BE49-F238E27FC236}">
                <a16:creationId xmlns:a16="http://schemas.microsoft.com/office/drawing/2014/main" id="{CC9385AC-0B9D-4F58-B1CC-908ED65F7133}"/>
              </a:ext>
            </a:extLst>
          </p:cNvPr>
          <p:cNvSpPr/>
          <p:nvPr/>
        </p:nvSpPr>
        <p:spPr>
          <a:xfrm>
            <a:off x="3625945" y="3802754"/>
            <a:ext cx="467359" cy="219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58">
            <a:extLst>
              <a:ext uri="{FF2B5EF4-FFF2-40B4-BE49-F238E27FC236}">
                <a16:creationId xmlns:a16="http://schemas.microsoft.com/office/drawing/2014/main" id="{C3105BE0-57D8-4238-BE43-C83151FB723D}"/>
              </a:ext>
            </a:extLst>
          </p:cNvPr>
          <p:cNvSpPr/>
          <p:nvPr/>
        </p:nvSpPr>
        <p:spPr>
          <a:xfrm>
            <a:off x="3506438" y="3506539"/>
            <a:ext cx="467766" cy="219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59">
            <a:extLst>
              <a:ext uri="{FF2B5EF4-FFF2-40B4-BE49-F238E27FC236}">
                <a16:creationId xmlns:a16="http://schemas.microsoft.com/office/drawing/2014/main" id="{4FFA4CAB-20CC-425F-B869-0DA4665F0C9D}"/>
              </a:ext>
            </a:extLst>
          </p:cNvPr>
          <p:cNvSpPr/>
          <p:nvPr/>
        </p:nvSpPr>
        <p:spPr>
          <a:xfrm>
            <a:off x="3784695" y="3211187"/>
            <a:ext cx="467766" cy="219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60">
            <a:extLst>
              <a:ext uri="{FF2B5EF4-FFF2-40B4-BE49-F238E27FC236}">
                <a16:creationId xmlns:a16="http://schemas.microsoft.com/office/drawing/2014/main" id="{0459865A-F4BE-464A-A46A-423283C69268}"/>
              </a:ext>
            </a:extLst>
          </p:cNvPr>
          <p:cNvSpPr/>
          <p:nvPr/>
        </p:nvSpPr>
        <p:spPr>
          <a:xfrm>
            <a:off x="3625945" y="2915531"/>
            <a:ext cx="467359" cy="219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61">
            <a:extLst>
              <a:ext uri="{FF2B5EF4-FFF2-40B4-BE49-F238E27FC236}">
                <a16:creationId xmlns:a16="http://schemas.microsoft.com/office/drawing/2014/main" id="{5C50C410-FC36-4773-A037-D5841CFD6228}"/>
              </a:ext>
            </a:extLst>
          </p:cNvPr>
          <p:cNvSpPr/>
          <p:nvPr/>
        </p:nvSpPr>
        <p:spPr>
          <a:xfrm>
            <a:off x="3566255" y="2619876"/>
            <a:ext cx="467360" cy="2194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62">
            <a:extLst>
              <a:ext uri="{FF2B5EF4-FFF2-40B4-BE49-F238E27FC236}">
                <a16:creationId xmlns:a16="http://schemas.microsoft.com/office/drawing/2014/main" id="{F9CB85D9-56B8-4A7D-8333-EE91E46F77B3}"/>
              </a:ext>
            </a:extLst>
          </p:cNvPr>
          <p:cNvSpPr/>
          <p:nvPr/>
        </p:nvSpPr>
        <p:spPr>
          <a:xfrm>
            <a:off x="4043267" y="4985377"/>
            <a:ext cx="467360" cy="219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63">
            <a:extLst>
              <a:ext uri="{FF2B5EF4-FFF2-40B4-BE49-F238E27FC236}">
                <a16:creationId xmlns:a16="http://schemas.microsoft.com/office/drawing/2014/main" id="{81152263-FD79-4EEF-8E1A-F7245660140E}"/>
              </a:ext>
            </a:extLst>
          </p:cNvPr>
          <p:cNvSpPr/>
          <p:nvPr/>
        </p:nvSpPr>
        <p:spPr>
          <a:xfrm>
            <a:off x="4440650" y="4689721"/>
            <a:ext cx="467766" cy="219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64">
            <a:extLst>
              <a:ext uri="{FF2B5EF4-FFF2-40B4-BE49-F238E27FC236}">
                <a16:creationId xmlns:a16="http://schemas.microsoft.com/office/drawing/2014/main" id="{DD5CD47B-F6DD-4011-AB40-8EA07A0620F3}"/>
              </a:ext>
            </a:extLst>
          </p:cNvPr>
          <p:cNvSpPr/>
          <p:nvPr/>
        </p:nvSpPr>
        <p:spPr>
          <a:xfrm>
            <a:off x="4401025" y="4394065"/>
            <a:ext cx="467360" cy="2194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65">
            <a:extLst>
              <a:ext uri="{FF2B5EF4-FFF2-40B4-BE49-F238E27FC236}">
                <a16:creationId xmlns:a16="http://schemas.microsoft.com/office/drawing/2014/main" id="{06CBCF81-07D8-40B1-82C5-6FF3DC95BD1A}"/>
              </a:ext>
            </a:extLst>
          </p:cNvPr>
          <p:cNvSpPr/>
          <p:nvPr/>
        </p:nvSpPr>
        <p:spPr>
          <a:xfrm>
            <a:off x="4440650" y="4098409"/>
            <a:ext cx="467766" cy="2194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66">
            <a:extLst>
              <a:ext uri="{FF2B5EF4-FFF2-40B4-BE49-F238E27FC236}">
                <a16:creationId xmlns:a16="http://schemas.microsoft.com/office/drawing/2014/main" id="{8727C0F7-6EF2-4B67-AB15-F33B31953639}"/>
              </a:ext>
            </a:extLst>
          </p:cNvPr>
          <p:cNvSpPr/>
          <p:nvPr/>
        </p:nvSpPr>
        <p:spPr>
          <a:xfrm>
            <a:off x="4758912" y="3802754"/>
            <a:ext cx="467360" cy="2194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67">
            <a:extLst>
              <a:ext uri="{FF2B5EF4-FFF2-40B4-BE49-F238E27FC236}">
                <a16:creationId xmlns:a16="http://schemas.microsoft.com/office/drawing/2014/main" id="{B46A3CC7-3181-4CC3-BC40-ACC78BBF6EEE}"/>
              </a:ext>
            </a:extLst>
          </p:cNvPr>
          <p:cNvSpPr/>
          <p:nvPr/>
        </p:nvSpPr>
        <p:spPr>
          <a:xfrm>
            <a:off x="4758912" y="3506539"/>
            <a:ext cx="467360" cy="2197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68">
            <a:extLst>
              <a:ext uri="{FF2B5EF4-FFF2-40B4-BE49-F238E27FC236}">
                <a16:creationId xmlns:a16="http://schemas.microsoft.com/office/drawing/2014/main" id="{A7D5E832-D3A4-4AA9-85FC-0B6C7D7CEA18}"/>
              </a:ext>
            </a:extLst>
          </p:cNvPr>
          <p:cNvSpPr/>
          <p:nvPr/>
        </p:nvSpPr>
        <p:spPr>
          <a:xfrm>
            <a:off x="5116417" y="3211187"/>
            <a:ext cx="467766" cy="2194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69">
            <a:extLst>
              <a:ext uri="{FF2B5EF4-FFF2-40B4-BE49-F238E27FC236}">
                <a16:creationId xmlns:a16="http://schemas.microsoft.com/office/drawing/2014/main" id="{E9A6E938-B95F-43A0-B097-0D94D05E04CA}"/>
              </a:ext>
            </a:extLst>
          </p:cNvPr>
          <p:cNvSpPr/>
          <p:nvPr/>
        </p:nvSpPr>
        <p:spPr>
          <a:xfrm>
            <a:off x="4957667" y="2915531"/>
            <a:ext cx="467360" cy="2194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70">
            <a:extLst>
              <a:ext uri="{FF2B5EF4-FFF2-40B4-BE49-F238E27FC236}">
                <a16:creationId xmlns:a16="http://schemas.microsoft.com/office/drawing/2014/main" id="{45DBC489-62F7-44E9-83C4-748F315071CD}"/>
              </a:ext>
            </a:extLst>
          </p:cNvPr>
          <p:cNvSpPr/>
          <p:nvPr/>
        </p:nvSpPr>
        <p:spPr>
          <a:xfrm>
            <a:off x="5017102" y="2619876"/>
            <a:ext cx="467766" cy="2194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71">
            <a:extLst>
              <a:ext uri="{FF2B5EF4-FFF2-40B4-BE49-F238E27FC236}">
                <a16:creationId xmlns:a16="http://schemas.microsoft.com/office/drawing/2014/main" id="{A6318E11-58E9-4236-B131-E61A5BAEA3B0}"/>
              </a:ext>
            </a:extLst>
          </p:cNvPr>
          <p:cNvSpPr/>
          <p:nvPr/>
        </p:nvSpPr>
        <p:spPr>
          <a:xfrm>
            <a:off x="5147150" y="2324220"/>
            <a:ext cx="560451" cy="2194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72">
            <a:extLst>
              <a:ext uri="{FF2B5EF4-FFF2-40B4-BE49-F238E27FC236}">
                <a16:creationId xmlns:a16="http://schemas.microsoft.com/office/drawing/2014/main" id="{129915E1-F703-4108-ABEC-227AC63ECAD8}"/>
              </a:ext>
            </a:extLst>
          </p:cNvPr>
          <p:cNvSpPr txBox="1"/>
          <p:nvPr/>
        </p:nvSpPr>
        <p:spPr>
          <a:xfrm>
            <a:off x="1699405" y="2319470"/>
            <a:ext cx="1542415" cy="287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Superstores/WH</a:t>
            </a:r>
            <a:r>
              <a:rPr sz="1200" spc="-6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Clubs</a:t>
            </a:r>
            <a:endParaRPr sz="1200" dirty="0">
              <a:latin typeface="Segoe UI"/>
              <a:cs typeface="Segoe UI"/>
            </a:endParaRPr>
          </a:p>
          <a:p>
            <a:pPr marL="137795" marR="5080" indent="67310" algn="just">
              <a:lnSpc>
                <a:spcPct val="161700"/>
              </a:lnSpc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Convenience Stores 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Mass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Merchandisers  Specialty Softgoods  Specialty</a:t>
            </a:r>
            <a:r>
              <a:rPr sz="1200" spc="-6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Hardgoods</a:t>
            </a:r>
            <a:endParaRPr sz="1200" dirty="0">
              <a:latin typeface="Segoe UI"/>
              <a:cs typeface="Segoe UI"/>
            </a:endParaRPr>
          </a:p>
          <a:p>
            <a:pPr marL="518795" marR="5080" indent="212090" algn="r">
              <a:lnSpc>
                <a:spcPct val="161700"/>
              </a:lnSpc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Drug</a:t>
            </a:r>
            <a:r>
              <a:rPr sz="1200" spc="-6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Stores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Food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/</a:t>
            </a:r>
            <a:r>
              <a:rPr sz="1200" spc="-6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Grocery</a:t>
            </a:r>
            <a:endParaRPr sz="1200" dirty="0">
              <a:latin typeface="Segoe UI"/>
              <a:cs typeface="Segoe UI"/>
            </a:endParaRPr>
          </a:p>
          <a:p>
            <a:pPr marL="260350" marR="5080" indent="615315" algn="r">
              <a:lnSpc>
                <a:spcPct val="161700"/>
              </a:lnSpc>
            </a:pP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Fast</a:t>
            </a:r>
            <a:r>
              <a:rPr sz="1200" spc="-8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Food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Bar</a:t>
            </a:r>
            <a:r>
              <a:rPr sz="1200" spc="-4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/</a:t>
            </a:r>
            <a:r>
              <a:rPr sz="1200" spc="-4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Restaurants </a:t>
            </a:r>
            <a:r>
              <a:rPr sz="120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Department</a:t>
            </a:r>
            <a:r>
              <a:rPr sz="1200" spc="-6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Segoe UI"/>
                <a:cs typeface="Segoe UI"/>
              </a:rPr>
              <a:t>Stores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3" name="object 73">
            <a:extLst>
              <a:ext uri="{FF2B5EF4-FFF2-40B4-BE49-F238E27FC236}">
                <a16:creationId xmlns:a16="http://schemas.microsoft.com/office/drawing/2014/main" id="{64825CB4-7D01-4150-8B69-1424CDCC2C7E}"/>
              </a:ext>
            </a:extLst>
          </p:cNvPr>
          <p:cNvSpPr txBox="1"/>
          <p:nvPr/>
        </p:nvSpPr>
        <p:spPr>
          <a:xfrm>
            <a:off x="3097879" y="1937835"/>
            <a:ext cx="44323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% Net </a:t>
            </a:r>
            <a:r>
              <a:rPr sz="2000" b="1" spc="-10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Opening </a:t>
            </a:r>
            <a:r>
              <a:rPr sz="2000" b="1" spc="-15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Stores </a:t>
            </a:r>
            <a:r>
              <a:rPr sz="2000" b="1" spc="-5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vs Net</a:t>
            </a:r>
            <a:r>
              <a:rPr sz="2000" b="1" spc="10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 </a:t>
            </a:r>
            <a:r>
              <a:rPr sz="2000" b="1" spc="-5" dirty="0">
                <a:solidFill>
                  <a:srgbClr val="585858"/>
                </a:solidFill>
                <a:latin typeface="Avenir LT" pitchFamily="2" charset="0"/>
                <a:cs typeface="Segoe UI"/>
              </a:rPr>
              <a:t>Closing</a:t>
            </a:r>
            <a:endParaRPr sz="2000" dirty="0">
              <a:latin typeface="Avenir LT" pitchFamily="2" charset="0"/>
              <a:cs typeface="Segoe UI"/>
            </a:endParaRPr>
          </a:p>
        </p:txBody>
      </p:sp>
      <p:sp>
        <p:nvSpPr>
          <p:cNvPr id="164" name="object 74">
            <a:extLst>
              <a:ext uri="{FF2B5EF4-FFF2-40B4-BE49-F238E27FC236}">
                <a16:creationId xmlns:a16="http://schemas.microsoft.com/office/drawing/2014/main" id="{49255C84-ADFB-4C97-BCFC-D9A4BCFF4328}"/>
              </a:ext>
            </a:extLst>
          </p:cNvPr>
          <p:cNvSpPr/>
          <p:nvPr/>
        </p:nvSpPr>
        <p:spPr>
          <a:xfrm>
            <a:off x="3223608" y="53792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75">
            <a:extLst>
              <a:ext uri="{FF2B5EF4-FFF2-40B4-BE49-F238E27FC236}">
                <a16:creationId xmlns:a16="http://schemas.microsoft.com/office/drawing/2014/main" id="{48E4CADA-78D1-4C41-B505-7D957A1CE4A6}"/>
              </a:ext>
            </a:extLst>
          </p:cNvPr>
          <p:cNvSpPr txBox="1"/>
          <p:nvPr/>
        </p:nvSpPr>
        <p:spPr>
          <a:xfrm>
            <a:off x="3322795" y="5301607"/>
            <a:ext cx="19284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2"/>
                </a:solidFill>
                <a:latin typeface="Arial"/>
                <a:cs typeface="Arial"/>
              </a:rPr>
              <a:t>% Banners Closing</a:t>
            </a:r>
            <a:r>
              <a:rPr sz="1200" b="1" spc="-25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chemeClr val="accent2"/>
                </a:solidFill>
                <a:latin typeface="Arial"/>
                <a:cs typeface="Arial"/>
              </a:rPr>
              <a:t>Stores</a:t>
            </a:r>
            <a:endParaRPr sz="1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66" name="object 76">
            <a:extLst>
              <a:ext uri="{FF2B5EF4-FFF2-40B4-BE49-F238E27FC236}">
                <a16:creationId xmlns:a16="http://schemas.microsoft.com/office/drawing/2014/main" id="{DF244EFB-D764-45AF-A992-C2FDAA91A9B7}"/>
              </a:ext>
            </a:extLst>
          </p:cNvPr>
          <p:cNvSpPr/>
          <p:nvPr/>
        </p:nvSpPr>
        <p:spPr>
          <a:xfrm>
            <a:off x="5558376" y="53792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77">
            <a:extLst>
              <a:ext uri="{FF2B5EF4-FFF2-40B4-BE49-F238E27FC236}">
                <a16:creationId xmlns:a16="http://schemas.microsoft.com/office/drawing/2014/main" id="{0BF894D4-03ED-45E1-A09E-826371019508}"/>
              </a:ext>
            </a:extLst>
          </p:cNvPr>
          <p:cNvSpPr txBox="1"/>
          <p:nvPr/>
        </p:nvSpPr>
        <p:spPr>
          <a:xfrm>
            <a:off x="5657563" y="5301607"/>
            <a:ext cx="19380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accent2"/>
                </a:solidFill>
                <a:latin typeface="Arial"/>
                <a:cs typeface="Arial"/>
              </a:rPr>
              <a:t>% Banners Gaining</a:t>
            </a:r>
            <a:r>
              <a:rPr sz="1200" b="1" spc="-55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chemeClr val="accent2"/>
                </a:solidFill>
                <a:latin typeface="Arial"/>
                <a:cs typeface="Arial"/>
              </a:rPr>
              <a:t>Stores</a:t>
            </a:r>
            <a:endParaRPr sz="1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68" name="object 79">
            <a:extLst>
              <a:ext uri="{FF2B5EF4-FFF2-40B4-BE49-F238E27FC236}">
                <a16:creationId xmlns:a16="http://schemas.microsoft.com/office/drawing/2014/main" id="{428B70C8-F853-4B43-BD94-E4C26A62D030}"/>
              </a:ext>
            </a:extLst>
          </p:cNvPr>
          <p:cNvSpPr txBox="1"/>
          <p:nvPr/>
        </p:nvSpPr>
        <p:spPr>
          <a:xfrm>
            <a:off x="7003510" y="2801867"/>
            <a:ext cx="20472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For </a:t>
            </a:r>
            <a:r>
              <a:rPr sz="1800" b="1" spc="-5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each</a:t>
            </a:r>
            <a:r>
              <a:rPr sz="1800" b="1" spc="-85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 </a:t>
            </a:r>
            <a:r>
              <a:rPr sz="1800" b="1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company</a:t>
            </a:r>
            <a:endParaRPr sz="1800" dirty="0">
              <a:solidFill>
                <a:schemeClr val="accent2"/>
              </a:solidFill>
              <a:latin typeface="Avenir LT" pitchFamily="2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closing</a:t>
            </a:r>
            <a:r>
              <a:rPr sz="1800" b="1" spc="-130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 </a:t>
            </a:r>
            <a:r>
              <a:rPr sz="1800" b="1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stores</a:t>
            </a:r>
            <a:endParaRPr sz="1800" dirty="0">
              <a:solidFill>
                <a:schemeClr val="accent2"/>
              </a:solidFill>
              <a:latin typeface="Avenir LT" pitchFamily="2" charset="0"/>
              <a:cs typeface="Arial"/>
            </a:endParaRPr>
          </a:p>
        </p:txBody>
      </p:sp>
      <p:sp>
        <p:nvSpPr>
          <p:cNvPr id="169" name="object 80">
            <a:extLst>
              <a:ext uri="{FF2B5EF4-FFF2-40B4-BE49-F238E27FC236}">
                <a16:creationId xmlns:a16="http://schemas.microsoft.com/office/drawing/2014/main" id="{63033DA5-10B8-47D3-B779-DCF7CC0784C8}"/>
              </a:ext>
            </a:extLst>
          </p:cNvPr>
          <p:cNvSpPr txBox="1"/>
          <p:nvPr/>
        </p:nvSpPr>
        <p:spPr>
          <a:xfrm>
            <a:off x="7796371" y="3463664"/>
            <a:ext cx="450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AF50"/>
                </a:solidFill>
                <a:latin typeface="Avenir LT" pitchFamily="2" charset="0"/>
                <a:cs typeface="Arial"/>
              </a:rPr>
              <a:t>2.7</a:t>
            </a:r>
            <a:endParaRPr sz="2400" dirty="0">
              <a:latin typeface="Avenir LT" pitchFamily="2" charset="0"/>
              <a:cs typeface="Arial"/>
            </a:endParaRPr>
          </a:p>
        </p:txBody>
      </p:sp>
      <p:sp>
        <p:nvSpPr>
          <p:cNvPr id="170" name="object 81">
            <a:extLst>
              <a:ext uri="{FF2B5EF4-FFF2-40B4-BE49-F238E27FC236}">
                <a16:creationId xmlns:a16="http://schemas.microsoft.com/office/drawing/2014/main" id="{A63A5801-7916-4261-B417-55EF84B03FB6}"/>
              </a:ext>
            </a:extLst>
          </p:cNvPr>
          <p:cNvSpPr txBox="1"/>
          <p:nvPr/>
        </p:nvSpPr>
        <p:spPr>
          <a:xfrm>
            <a:off x="7079331" y="3936461"/>
            <a:ext cx="2071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are </a:t>
            </a:r>
            <a:r>
              <a:rPr sz="1800" b="1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opening</a:t>
            </a:r>
            <a:r>
              <a:rPr sz="1800" b="1" spc="-55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 </a:t>
            </a:r>
            <a:r>
              <a:rPr sz="1800" b="1" spc="-5" dirty="0">
                <a:solidFill>
                  <a:schemeClr val="accent2"/>
                </a:solidFill>
                <a:latin typeface="Avenir LT" pitchFamily="2" charset="0"/>
                <a:cs typeface="Arial"/>
              </a:rPr>
              <a:t>stores</a:t>
            </a:r>
            <a:endParaRPr sz="1800" dirty="0">
              <a:solidFill>
                <a:schemeClr val="accent2"/>
              </a:solidFill>
              <a:latin typeface="Avenir LT" pitchFamily="2" charset="0"/>
              <a:cs typeface="Arial"/>
            </a:endParaRPr>
          </a:p>
        </p:txBody>
      </p:sp>
      <p:sp>
        <p:nvSpPr>
          <p:cNvPr id="171" name="object 82">
            <a:extLst>
              <a:ext uri="{FF2B5EF4-FFF2-40B4-BE49-F238E27FC236}">
                <a16:creationId xmlns:a16="http://schemas.microsoft.com/office/drawing/2014/main" id="{C087301F-0D5B-4681-A12D-02F4F8DC11B2}"/>
              </a:ext>
            </a:extLst>
          </p:cNvPr>
          <p:cNvSpPr txBox="1"/>
          <p:nvPr/>
        </p:nvSpPr>
        <p:spPr>
          <a:xfrm>
            <a:off x="7355934" y="4465567"/>
            <a:ext cx="13182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Source: </a:t>
            </a:r>
            <a:r>
              <a:rPr sz="600" spc="-10" dirty="0">
                <a:latin typeface="Arial"/>
                <a:cs typeface="Arial"/>
              </a:rPr>
              <a:t>IHL </a:t>
            </a:r>
            <a:r>
              <a:rPr sz="600" spc="-5" dirty="0">
                <a:latin typeface="Arial"/>
                <a:cs typeface="Arial"/>
              </a:rPr>
              <a:t>Group, </a:t>
            </a:r>
            <a:r>
              <a:rPr sz="600" dirty="0">
                <a:latin typeface="Arial"/>
                <a:cs typeface="Arial"/>
              </a:rPr>
              <a:t>Company</a:t>
            </a:r>
            <a:r>
              <a:rPr sz="600" spc="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Reports</a:t>
            </a:r>
            <a:endParaRPr sz="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31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Retail Growth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FF245-0038-4FA0-9AC4-5F98D2C42C7B}"/>
              </a:ext>
            </a:extLst>
          </p:cNvPr>
          <p:cNvSpPr txBox="1"/>
          <p:nvPr/>
        </p:nvSpPr>
        <p:spPr>
          <a:xfrm>
            <a:off x="721895" y="5552121"/>
            <a:ext cx="8335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Fastest Growing Retailers: Dollar, C-Stores, Beauty, and Specialty Hardgoods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What’s Growing Mirrors the Incomes of Consumers: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More Discounters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Less Mid-Range Luxury</a:t>
            </a:r>
          </a:p>
        </p:txBody>
      </p:sp>
      <p:sp>
        <p:nvSpPr>
          <p:cNvPr id="6" name="object 26">
            <a:extLst>
              <a:ext uri="{FF2B5EF4-FFF2-40B4-BE49-F238E27FC236}">
                <a16:creationId xmlns:a16="http://schemas.microsoft.com/office/drawing/2014/main" id="{F41B43EA-441B-40F5-BE9A-ED1D08C7AC5D}"/>
              </a:ext>
            </a:extLst>
          </p:cNvPr>
          <p:cNvSpPr/>
          <p:nvPr/>
        </p:nvSpPr>
        <p:spPr>
          <a:xfrm>
            <a:off x="1068593" y="1299638"/>
            <a:ext cx="7802880" cy="4062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86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Retail Decline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FF245-0038-4FA0-9AC4-5F98D2C42C7B}"/>
              </a:ext>
            </a:extLst>
          </p:cNvPr>
          <p:cNvSpPr txBox="1"/>
          <p:nvPr/>
        </p:nvSpPr>
        <p:spPr>
          <a:xfrm>
            <a:off x="721895" y="5580626"/>
            <a:ext cx="833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These 16 Retailers Represent 48% of Closings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Many of these Retailers Have been Shrinking for a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Outdated Business Models or Market Issues?</a:t>
            </a:r>
          </a:p>
        </p:txBody>
      </p:sp>
      <p:sp>
        <p:nvSpPr>
          <p:cNvPr id="7" name="object 19">
            <a:extLst>
              <a:ext uri="{FF2B5EF4-FFF2-40B4-BE49-F238E27FC236}">
                <a16:creationId xmlns:a16="http://schemas.microsoft.com/office/drawing/2014/main" id="{F07B2BB1-3610-40E4-A7B7-8A93E3AC8136}"/>
              </a:ext>
            </a:extLst>
          </p:cNvPr>
          <p:cNvSpPr/>
          <p:nvPr/>
        </p:nvSpPr>
        <p:spPr>
          <a:xfrm>
            <a:off x="1274333" y="1310714"/>
            <a:ext cx="7391400" cy="3849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18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Restaurant Growth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4F4EED71-06E1-418D-8A63-09B45848502D}"/>
              </a:ext>
            </a:extLst>
          </p:cNvPr>
          <p:cNvSpPr/>
          <p:nvPr/>
        </p:nvSpPr>
        <p:spPr>
          <a:xfrm>
            <a:off x="1155461" y="1553135"/>
            <a:ext cx="7629144" cy="3971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FF245-0038-4FA0-9AC4-5F98D2C42C7B}"/>
              </a:ext>
            </a:extLst>
          </p:cNvPr>
          <p:cNvSpPr txBox="1"/>
          <p:nvPr/>
        </p:nvSpPr>
        <p:spPr>
          <a:xfrm>
            <a:off x="721895" y="5725482"/>
            <a:ext cx="833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Coffee &amp; Pizza Driving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Fast Food is the Fastest Growing</a:t>
            </a:r>
          </a:p>
        </p:txBody>
      </p:sp>
    </p:spTree>
    <p:extLst>
      <p:ext uri="{BB962C8B-B14F-4D97-AF65-F5344CB8AC3E}">
        <p14:creationId xmlns:p14="http://schemas.microsoft.com/office/powerpoint/2010/main" val="390896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Restaurant Decline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FF245-0038-4FA0-9AC4-5F98D2C42C7B}"/>
              </a:ext>
            </a:extLst>
          </p:cNvPr>
          <p:cNvSpPr txBox="1"/>
          <p:nvPr/>
        </p:nvSpPr>
        <p:spPr>
          <a:xfrm>
            <a:off x="721895" y="5725482"/>
            <a:ext cx="8335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400 Closings for Subway Represents Less than 3% of Their Store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Franchise Concepts Lends Itself to Faster Growth, Sometimes These Don’t Work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Table Service Chains are Struggling</a:t>
            </a: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F82FB4CC-E641-4E9A-B1FB-3F533AD29383}"/>
              </a:ext>
            </a:extLst>
          </p:cNvPr>
          <p:cNvSpPr/>
          <p:nvPr/>
        </p:nvSpPr>
        <p:spPr>
          <a:xfrm>
            <a:off x="1048781" y="1332617"/>
            <a:ext cx="7842504" cy="4084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16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Restaurants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3751AA1-CA8C-41F4-A5B4-1A69F1C59B1E}"/>
              </a:ext>
            </a:extLst>
          </p:cNvPr>
          <p:cNvSpPr/>
          <p:nvPr/>
        </p:nvSpPr>
        <p:spPr>
          <a:xfrm>
            <a:off x="616016" y="1472665"/>
            <a:ext cx="9232953" cy="5578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246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639" y="2679293"/>
            <a:ext cx="414102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135" marR="492125" algn="ctr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+mj-lt"/>
                <a:ea typeface="Avenir Roman" charset="0"/>
                <a:cs typeface="Avenir Roman" charset="0"/>
              </a:rPr>
              <a:t>retail is not dying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580453" y="3771900"/>
            <a:ext cx="323436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492125" algn="ctr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+mj-lt"/>
                <a:ea typeface="Avenir Roman" charset="0"/>
                <a:cs typeface="Avenir Roman" charset="0"/>
              </a:rPr>
              <a:t>it’s changing </a:t>
            </a:r>
          </a:p>
        </p:txBody>
      </p:sp>
    </p:spTree>
    <p:extLst>
      <p:ext uri="{BB962C8B-B14F-4D97-AF65-F5344CB8AC3E}">
        <p14:creationId xmlns:p14="http://schemas.microsoft.com/office/powerpoint/2010/main" val="417844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Restaurants vs. Grocery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ED628-6679-46AC-A790-78B6C629B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76" y="1292043"/>
            <a:ext cx="8627224" cy="64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6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Improve The Experience</a:t>
            </a:r>
          </a:p>
        </p:txBody>
      </p:sp>
      <p:pic>
        <p:nvPicPr>
          <p:cNvPr id="2050" name="Picture 2" descr="Image result for chick fil a drive thru lane">
            <a:extLst>
              <a:ext uri="{FF2B5EF4-FFF2-40B4-BE49-F238E27FC236}">
                <a16:creationId xmlns:a16="http://schemas.microsoft.com/office/drawing/2014/main" id="{B343BAB5-E0F4-4BD6-8124-04529B23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75" y="4091908"/>
            <a:ext cx="4478234" cy="2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7B245-CC73-4EB2-9ECA-E6A2C08A01BA}"/>
              </a:ext>
            </a:extLst>
          </p:cNvPr>
          <p:cNvSpPr txBox="1"/>
          <p:nvPr/>
        </p:nvSpPr>
        <p:spPr>
          <a:xfrm>
            <a:off x="606392" y="1203158"/>
            <a:ext cx="9288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Retailers Have to Attract Consumers to Their Stores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Invest in Experience at the Store Level (Apple / Chick Fil A)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Investing in Their People Yielding Better Customer Service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In 2017, Consumers Most Value Their Homes &amp; Experiences</a:t>
            </a:r>
          </a:p>
          <a:p>
            <a:endParaRPr lang="en-US" dirty="0"/>
          </a:p>
        </p:txBody>
      </p:sp>
      <p:pic>
        <p:nvPicPr>
          <p:cNvPr id="2054" name="Picture 6" descr="Image result for apple store">
            <a:extLst>
              <a:ext uri="{FF2B5EF4-FFF2-40B4-BE49-F238E27FC236}">
                <a16:creationId xmlns:a16="http://schemas.microsoft.com/office/drawing/2014/main" id="{E89AC38E-B238-488E-A27E-FED8C73D6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1"/>
          <a:stretch/>
        </p:blipFill>
        <p:spPr bwMode="auto">
          <a:xfrm>
            <a:off x="517712" y="4091908"/>
            <a:ext cx="4620127" cy="29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905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In 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7B245-CC73-4EB2-9ECA-E6A2C08A01BA}"/>
              </a:ext>
            </a:extLst>
          </p:cNvPr>
          <p:cNvSpPr txBox="1"/>
          <p:nvPr/>
        </p:nvSpPr>
        <p:spPr>
          <a:xfrm>
            <a:off x="606392" y="1203158"/>
            <a:ext cx="92883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 in the US is Right-Sizing and Retailers Need to Up Their Game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 is Constantly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In 1990 we had 4 Wal-Mart Superstores, in 2000 we had 1,500+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Many People Thought This Would Have a Negative Effect but Retail not Only Survived, It Grew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US Population is Continues to Increase Building in Retail Growth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Consumers Value Experience, Retailers and Malls that Invest to Improve Shopping Experiences Will Thrive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Image result for the customer is always right">
            <a:extLst>
              <a:ext uri="{FF2B5EF4-FFF2-40B4-BE49-F238E27FC236}">
                <a16:creationId xmlns:a16="http://schemas.microsoft.com/office/drawing/2014/main" id="{DA20970D-D703-4D63-B453-065AA14C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90" y="4293472"/>
            <a:ext cx="4976261" cy="27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979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79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4052012-0CA3-42ED-8283-36B2E9D6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27"/>
            <a:ext cx="9851368" cy="61612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90384E7-2286-4AE9-923B-967A8B4611A6}"/>
              </a:ext>
            </a:extLst>
          </p:cNvPr>
          <p:cNvGrpSpPr/>
          <p:nvPr/>
        </p:nvGrpSpPr>
        <p:grpSpPr>
          <a:xfrm>
            <a:off x="710532" y="1063024"/>
            <a:ext cx="1204048" cy="1204048"/>
            <a:chOff x="599527" y="2967136"/>
            <a:chExt cx="2011680" cy="2011680"/>
          </a:xfrm>
        </p:grpSpPr>
        <p:sp>
          <p:nvSpPr>
            <p:cNvPr id="7" name="Oval 6"/>
            <p:cNvSpPr/>
            <p:nvPr/>
          </p:nvSpPr>
          <p:spPr>
            <a:xfrm>
              <a:off x="599527" y="2967136"/>
              <a:ext cx="2011680" cy="2011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02920"/>
              <a:endParaRPr lang="en-US" sz="1980">
                <a:solidFill>
                  <a:schemeClr val="accent3"/>
                </a:solidFill>
              </a:endParaRPr>
            </a:p>
          </p:txBody>
        </p:sp>
        <p:pic>
          <p:nvPicPr>
            <p:cNvPr id="16" name="Picture 15" descr="white trading icons-lg-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065" y="3405188"/>
              <a:ext cx="1136839" cy="113683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D72395-7D04-4265-967F-EE16580A68A1}"/>
              </a:ext>
            </a:extLst>
          </p:cNvPr>
          <p:cNvGrpSpPr/>
          <p:nvPr/>
        </p:nvGrpSpPr>
        <p:grpSpPr>
          <a:xfrm>
            <a:off x="749473" y="2465645"/>
            <a:ext cx="1148311" cy="1148311"/>
            <a:chOff x="2873927" y="2967136"/>
            <a:chExt cx="2011680" cy="2011680"/>
          </a:xfrm>
        </p:grpSpPr>
        <p:sp>
          <p:nvSpPr>
            <p:cNvPr id="13" name="Oval 12"/>
            <p:cNvSpPr/>
            <p:nvPr/>
          </p:nvSpPr>
          <p:spPr>
            <a:xfrm>
              <a:off x="2873927" y="2967136"/>
              <a:ext cx="2011680" cy="20116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02920"/>
              <a:endParaRPr lang="en-US" sz="1980">
                <a:solidFill>
                  <a:prstClr val="white"/>
                </a:solidFill>
              </a:endParaRPr>
            </a:p>
          </p:txBody>
        </p:sp>
        <p:pic>
          <p:nvPicPr>
            <p:cNvPr id="18" name="Picture 17" descr="white trading icons-lg-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556" y="3427584"/>
              <a:ext cx="1148390" cy="114839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CC1AD0-CB5D-4833-9B45-E851B7572C8C}"/>
              </a:ext>
            </a:extLst>
          </p:cNvPr>
          <p:cNvGrpSpPr/>
          <p:nvPr/>
        </p:nvGrpSpPr>
        <p:grpSpPr>
          <a:xfrm>
            <a:off x="749473" y="4996088"/>
            <a:ext cx="1148312" cy="1148312"/>
            <a:chOff x="7422726" y="2963321"/>
            <a:chExt cx="2011680" cy="2011680"/>
          </a:xfrm>
        </p:grpSpPr>
        <p:sp>
          <p:nvSpPr>
            <p:cNvPr id="9" name="Oval 8"/>
            <p:cNvSpPr/>
            <p:nvPr/>
          </p:nvSpPr>
          <p:spPr>
            <a:xfrm>
              <a:off x="7422726" y="2963321"/>
              <a:ext cx="2011680" cy="2011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02920"/>
              <a:endParaRPr lang="en-US" sz="1980">
                <a:solidFill>
                  <a:prstClr val="white"/>
                </a:solidFill>
              </a:endParaRPr>
            </a:p>
          </p:txBody>
        </p:sp>
        <p:pic>
          <p:nvPicPr>
            <p:cNvPr id="19" name="Picture 18" descr="white trading icons-lg-2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59" y="3338083"/>
              <a:ext cx="1272817" cy="127281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640B28-1AC7-4C34-B0E3-37F51EA04CAD}"/>
              </a:ext>
            </a:extLst>
          </p:cNvPr>
          <p:cNvGrpSpPr/>
          <p:nvPr/>
        </p:nvGrpSpPr>
        <p:grpSpPr>
          <a:xfrm>
            <a:off x="749474" y="3725027"/>
            <a:ext cx="1148311" cy="1148311"/>
            <a:chOff x="5148327" y="2967136"/>
            <a:chExt cx="2011680" cy="2011680"/>
          </a:xfrm>
        </p:grpSpPr>
        <p:sp>
          <p:nvSpPr>
            <p:cNvPr id="11" name="Oval 10"/>
            <p:cNvSpPr/>
            <p:nvPr/>
          </p:nvSpPr>
          <p:spPr>
            <a:xfrm>
              <a:off x="5148327" y="2967136"/>
              <a:ext cx="2011680" cy="201168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02920"/>
              <a:endParaRPr lang="en-US" sz="1980">
                <a:solidFill>
                  <a:prstClr val="white"/>
                </a:solidFill>
              </a:endParaRPr>
            </a:p>
          </p:txBody>
        </p:sp>
        <p:pic>
          <p:nvPicPr>
            <p:cNvPr id="20" name="Picture 19" descr="white trading icons-lg-0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30" y="3387725"/>
              <a:ext cx="1135063" cy="1135063"/>
            </a:xfrm>
            <a:prstGeom prst="rect">
              <a:avLst/>
            </a:prstGeom>
          </p:spPr>
        </p:pic>
      </p:grp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08809EBF-CC3A-4782-A2B0-2430572BFBBA}"/>
              </a:ext>
            </a:extLst>
          </p:cNvPr>
          <p:cNvSpPr/>
          <p:nvPr/>
        </p:nvSpPr>
        <p:spPr>
          <a:xfrm rot="10800000">
            <a:off x="7975607" y="3669113"/>
            <a:ext cx="2082793" cy="237857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50">
            <a:extLst>
              <a:ext uri="{FF2B5EF4-FFF2-40B4-BE49-F238E27FC236}">
                <a16:creationId xmlns:a16="http://schemas.microsoft.com/office/drawing/2014/main" id="{A6170010-C15C-48F0-95AA-8C76CCD8DD63}"/>
              </a:ext>
            </a:extLst>
          </p:cNvPr>
          <p:cNvSpPr txBox="1"/>
          <p:nvPr/>
        </p:nvSpPr>
        <p:spPr>
          <a:xfrm>
            <a:off x="8599057" y="4097007"/>
            <a:ext cx="1292223" cy="140409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502920"/>
            <a:r>
              <a:rPr lang="en-US" sz="2200" dirty="0">
                <a:solidFill>
                  <a:srgbClr val="FFFFFF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Challenges</a:t>
            </a:r>
            <a:endParaRPr lang="en-US" sz="2200" dirty="0">
              <a:solidFill>
                <a:prstClr val="black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1FEF1792-5177-4A3E-8777-BB7A875CE306}"/>
              </a:ext>
            </a:extLst>
          </p:cNvPr>
          <p:cNvSpPr/>
          <p:nvPr/>
        </p:nvSpPr>
        <p:spPr>
          <a:xfrm rot="10800000">
            <a:off x="7975607" y="1039145"/>
            <a:ext cx="2082793" cy="2378578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50">
            <a:extLst>
              <a:ext uri="{FF2B5EF4-FFF2-40B4-BE49-F238E27FC236}">
                <a16:creationId xmlns:a16="http://schemas.microsoft.com/office/drawing/2014/main" id="{328596D2-8222-4AC3-959B-618FF0CA534C}"/>
              </a:ext>
            </a:extLst>
          </p:cNvPr>
          <p:cNvSpPr txBox="1"/>
          <p:nvPr/>
        </p:nvSpPr>
        <p:spPr>
          <a:xfrm>
            <a:off x="8624743" y="1718429"/>
            <a:ext cx="1240852" cy="106461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502920"/>
            <a:r>
              <a:rPr lang="en-US" sz="2200" dirty="0">
                <a:solidFill>
                  <a:srgbClr val="FFFFFF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Goals</a:t>
            </a:r>
            <a:endParaRPr lang="en-US" sz="2200" dirty="0">
              <a:solidFill>
                <a:prstClr val="black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6000">
        <p:fade/>
      </p:transition>
    </mc:Choice>
    <mc:Fallback xmlns="">
      <p:transition xmlns:p14="http://schemas.microsoft.com/office/powerpoint/2010/main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6277" y="3906943"/>
            <a:ext cx="9744571" cy="3138011"/>
          </a:xfrm>
        </p:spPr>
        <p:txBody>
          <a:bodyPr>
            <a:normAutofit/>
          </a:bodyPr>
          <a:lstStyle/>
          <a:p>
            <a:r>
              <a:rPr lang="en-US" sz="5400" dirty="0"/>
              <a:t>quality of life, jobs, tax revenue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Retail Return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" y="1640548"/>
            <a:ext cx="10058400" cy="306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444" y="1216211"/>
            <a:ext cx="5112937" cy="5775775"/>
          </a:xfrm>
        </p:spPr>
        <p:txBody>
          <a:bodyPr>
            <a:normAutofit/>
          </a:bodyPr>
          <a:lstStyle/>
          <a:p>
            <a:r>
              <a:rPr lang="en-US" sz="3882" spc="-150" dirty="0">
                <a:solidFill>
                  <a:schemeClr val="accent1"/>
                </a:solidFill>
                <a:latin typeface="+mn-lt"/>
              </a:rPr>
              <a:t>New Normal </a:t>
            </a: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r>
              <a:rPr lang="en-US" sz="1941" spc="-150" dirty="0">
                <a:solidFill>
                  <a:schemeClr val="accent1"/>
                </a:solidFill>
                <a:latin typeface="+mn-lt"/>
              </a:rPr>
              <a:t>in </a:t>
            </a: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r>
              <a:rPr lang="en-US" sz="3882" spc="-150" dirty="0">
                <a:solidFill>
                  <a:schemeClr val="accent1"/>
                </a:solidFill>
                <a:latin typeface="+mn-lt"/>
              </a:rPr>
              <a:t>Retail Development </a:t>
            </a: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r>
              <a:rPr lang="en-US" sz="1941" spc="-150" dirty="0">
                <a:solidFill>
                  <a:schemeClr val="accent1"/>
                </a:solidFill>
                <a:latin typeface="+mn-lt"/>
              </a:rPr>
              <a:t>is the </a:t>
            </a: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r>
              <a:rPr lang="en-US" sz="3882" spc="-150" dirty="0">
                <a:solidFill>
                  <a:schemeClr val="accent1"/>
                </a:solidFill>
                <a:latin typeface="+mn-lt"/>
              </a:rPr>
              <a:t>Public Private Partnership </a:t>
            </a: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br>
              <a:rPr lang="en-US" sz="3882" spc="-150" dirty="0">
                <a:solidFill>
                  <a:schemeClr val="accent1"/>
                </a:solidFill>
                <a:latin typeface="+mn-lt"/>
              </a:rPr>
            </a:br>
            <a:r>
              <a:rPr lang="en-US" sz="1941" spc="-150" dirty="0">
                <a:solidFill>
                  <a:schemeClr val="accent1"/>
                </a:solidFill>
                <a:latin typeface="+mn-lt"/>
              </a:rPr>
              <a:t>[P3]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5" y="795130"/>
            <a:ext cx="4357929" cy="60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7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5086498" y="-12852"/>
            <a:ext cx="5009962" cy="75566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21396C-A322-4270-96D6-84E41C3ADA1D}"/>
              </a:ext>
            </a:extLst>
          </p:cNvPr>
          <p:cNvSpPr txBox="1">
            <a:spLocks/>
          </p:cNvSpPr>
          <p:nvPr/>
        </p:nvSpPr>
        <p:spPr>
          <a:xfrm>
            <a:off x="0" y="666307"/>
            <a:ext cx="5472953" cy="6032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0292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4271" dirty="0">
                <a:solidFill>
                  <a:schemeClr val="accent1"/>
                </a:solidFill>
              </a:rPr>
              <a:t>rise of the </a:t>
            </a:r>
          </a:p>
          <a:p>
            <a:r>
              <a:rPr lang="en-US" sz="4271" dirty="0">
                <a:solidFill>
                  <a:schemeClr val="accent1"/>
                </a:solidFill>
              </a:rPr>
              <a:t>millennial</a:t>
            </a:r>
          </a:p>
        </p:txBody>
      </p:sp>
    </p:spTree>
    <p:extLst>
      <p:ext uri="{BB962C8B-B14F-4D97-AF65-F5344CB8AC3E}">
        <p14:creationId xmlns:p14="http://schemas.microsoft.com/office/powerpoint/2010/main" val="280671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F95B2-02FA-4C57-916A-FF44F5419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893"/>
            <a:ext cx="10122593" cy="75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9" y="550862"/>
            <a:ext cx="2286000" cy="459638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E6098-9AC3-4768-B546-7E71F4A173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537CE16-219D-4662-8D7D-16825617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816" y="6977345"/>
            <a:ext cx="3394710" cy="401638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Twitter: @</a:t>
            </a:r>
            <a:r>
              <a:rPr lang="en-US" dirty="0" err="1">
                <a:solidFill>
                  <a:schemeClr val="accent3"/>
                </a:solidFill>
              </a:rPr>
              <a:t>BeasleyLacy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7D1EA7-E702-4C95-95B6-7219F898EC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680" t="23896" r="3287" b="5449"/>
          <a:stretch/>
        </p:blipFill>
        <p:spPr>
          <a:xfrm>
            <a:off x="4793447" y="550862"/>
            <a:ext cx="5067415" cy="4460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AA8A3-44A7-4B05-BF58-E7BA2D036D17}"/>
              </a:ext>
            </a:extLst>
          </p:cNvPr>
          <p:cNvSpPr txBox="1"/>
          <p:nvPr/>
        </p:nvSpPr>
        <p:spPr>
          <a:xfrm>
            <a:off x="3757107" y="2655071"/>
            <a:ext cx="79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</a:rPr>
              <a:t>=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62B845-AD27-4846-83C1-B7157B81056C}"/>
              </a:ext>
            </a:extLst>
          </p:cNvPr>
          <p:cNvSpPr txBox="1">
            <a:spLocks/>
          </p:cNvSpPr>
          <p:nvPr/>
        </p:nvSpPr>
        <p:spPr>
          <a:xfrm>
            <a:off x="140816" y="7210248"/>
            <a:ext cx="339471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lacy@retailstrategies.com   </a:t>
            </a:r>
          </a:p>
        </p:txBody>
      </p:sp>
    </p:spTree>
    <p:extLst>
      <p:ext uri="{BB962C8B-B14F-4D97-AF65-F5344CB8AC3E}">
        <p14:creationId xmlns:p14="http://schemas.microsoft.com/office/powerpoint/2010/main" val="104113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B3315-3145-4331-B317-FA7653050499}"/>
              </a:ext>
            </a:extLst>
          </p:cNvPr>
          <p:cNvSpPr txBox="1"/>
          <p:nvPr/>
        </p:nvSpPr>
        <p:spPr>
          <a:xfrm>
            <a:off x="5476775" y="7218948"/>
            <a:ext cx="4697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Lee Holman &amp; Greg </a:t>
            </a:r>
            <a:r>
              <a:rPr lang="en-US" sz="900" dirty="0" err="1"/>
              <a:t>Buzek</a:t>
            </a:r>
            <a:r>
              <a:rPr lang="en-US" sz="900" dirty="0"/>
              <a:t>, IHL Group, “Debunking the Retail Apocalypse, August 2017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C93949-7BEC-47A7-9949-795D5C211BE8}"/>
              </a:ext>
            </a:extLst>
          </p:cNvPr>
          <p:cNvSpPr txBox="1">
            <a:spLocks/>
          </p:cNvSpPr>
          <p:nvPr/>
        </p:nvSpPr>
        <p:spPr>
          <a:xfrm>
            <a:off x="517712" y="302101"/>
            <a:ext cx="8904642" cy="1251034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What We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39D8E-50A1-4D24-B30B-0879C44DD9C1}"/>
              </a:ext>
            </a:extLst>
          </p:cNvPr>
          <p:cNvSpPr txBox="1"/>
          <p:nvPr/>
        </p:nvSpPr>
        <p:spPr>
          <a:xfrm>
            <a:off x="789272" y="1194104"/>
            <a:ext cx="9105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Retailers Close Store 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Rebalancing Store Portfolio’s is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“Fail Quickly” – Mantra from the Great Recession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Macro Events, like Anchor Closures, Effect Everyone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Bad News Sells</a:t>
            </a:r>
          </a:p>
          <a:p>
            <a:endParaRPr lang="en-US" dirty="0">
              <a:solidFill>
                <a:schemeClr val="accent2"/>
              </a:solidFill>
              <a:latin typeface="Avenir LT" pitchFamily="2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Amazon is the Villain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Avenir LT" pitchFamily="2" charset="0"/>
              </a:rPr>
              <a:t>Amazon is a Threat but Not the Cause for Struggling Segments</a:t>
            </a:r>
          </a:p>
        </p:txBody>
      </p:sp>
      <p:pic>
        <p:nvPicPr>
          <p:cNvPr id="3074" name="Picture 2" descr="Image result for amazon fulfillment cent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35" y="4194318"/>
            <a:ext cx="5232236" cy="29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etail closi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/>
          <a:stretch/>
        </p:blipFill>
        <p:spPr bwMode="auto">
          <a:xfrm>
            <a:off x="453789" y="4200808"/>
            <a:ext cx="4144900" cy="293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3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A7729"/>
      </a:dk2>
      <a:lt2>
        <a:srgbClr val="97999B"/>
      </a:lt2>
      <a:accent1>
        <a:srgbClr val="68B41A"/>
      </a:accent1>
      <a:accent2>
        <a:srgbClr val="636363"/>
      </a:accent2>
      <a:accent3>
        <a:srgbClr val="BFBFBF"/>
      </a:accent3>
      <a:accent4>
        <a:srgbClr val="407EC9"/>
      </a:accent4>
      <a:accent5>
        <a:srgbClr val="00B5E2"/>
      </a:accent5>
      <a:accent6>
        <a:srgbClr val="FF9E1B"/>
      </a:accent6>
      <a:hlink>
        <a:srgbClr val="97999B"/>
      </a:hlink>
      <a:folHlink>
        <a:srgbClr val="19191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5280</TotalTime>
  <Words>1255</Words>
  <Application>Microsoft Office PowerPoint</Application>
  <PresentationFormat>Custom</PresentationFormat>
  <Paragraphs>183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MS Mincho</vt:lpstr>
      <vt:lpstr>Arial</vt:lpstr>
      <vt:lpstr>Avenir LT</vt:lpstr>
      <vt:lpstr>Avenir Roman</vt:lpstr>
      <vt:lpstr>Calibri</vt:lpstr>
      <vt:lpstr>Calibri Light</vt:lpstr>
      <vt:lpstr>Segoe UI</vt:lpstr>
      <vt:lpstr>Tahoma</vt:lpstr>
      <vt:lpstr>Times New Roman</vt:lpstr>
      <vt:lpstr>TradeGothic LT Light</vt:lpstr>
      <vt:lpstr>Office Theme</vt:lpstr>
      <vt:lpstr>FUTURE OF RETAIL:   Economic Apocalypse  or  Economic Catalyst?     </vt:lpstr>
      <vt:lpstr>PowerPoint Presentation</vt:lpstr>
      <vt:lpstr>PowerPoint Presentation</vt:lpstr>
      <vt:lpstr>quality of life, jobs, tax revenue </vt:lpstr>
      <vt:lpstr>New Normal   in   Retail Development   is the   Public Private Partnership   [P3]</vt:lpstr>
      <vt:lpstr>PowerPoint Presentation</vt:lpstr>
      <vt:lpstr>PowerPoint Presentation</vt:lpstr>
      <vt:lpstr>PowerPoint Presentation</vt:lpstr>
      <vt:lpstr>PowerPoint Presentation</vt:lpstr>
      <vt:lpstr>Debunking the Retail Apocalypse </vt:lpstr>
      <vt:lpstr>PowerPoint Presentation</vt:lpstr>
      <vt:lpstr>PowerPoint Presentation</vt:lpstr>
      <vt:lpstr>PowerPoint Presentation</vt:lpstr>
      <vt:lpstr>PowerPoint Presentation</vt:lpstr>
      <vt:lpstr>The Real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Ryder</dc:creator>
  <cp:lastModifiedBy>Scott vonCannon</cp:lastModifiedBy>
  <cp:revision>109</cp:revision>
  <cp:lastPrinted>2017-08-21T05:35:34Z</cp:lastPrinted>
  <dcterms:created xsi:type="dcterms:W3CDTF">2017-08-06T18:39:13Z</dcterms:created>
  <dcterms:modified xsi:type="dcterms:W3CDTF">2018-01-26T13:58:26Z</dcterms:modified>
</cp:coreProperties>
</file>